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6" r:id="rId3"/>
    <p:sldId id="257"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Dosis" pitchFamily="2"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Customer</a:t>
            </a:r>
            <a:r>
              <a:rPr lang="en-US" baseline="0" dirty="0"/>
              <a:t> Growth Analysis</a:t>
            </a:r>
            <a:endParaRPr lang="en-ID"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Total Customers</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2"/>
                <c:pt idx="0">
                  <c:v>2017</c:v>
                </c:pt>
                <c:pt idx="1">
                  <c:v>2018</c:v>
                </c:pt>
              </c:numCache>
              <c:extLst/>
            </c:numRef>
          </c:cat>
          <c:val>
            <c:numRef>
              <c:f>Sheet1!$B$2:$B$5</c:f>
              <c:numCache>
                <c:formatCode>General</c:formatCode>
                <c:ptCount val="2"/>
                <c:pt idx="0">
                  <c:v>43708</c:v>
                </c:pt>
                <c:pt idx="1">
                  <c:v>52062</c:v>
                </c:pt>
              </c:numCache>
              <c:extLst/>
            </c:numRef>
          </c:val>
          <c:smooth val="0"/>
          <c:extLst>
            <c:ext xmlns:c16="http://schemas.microsoft.com/office/drawing/2014/chart" uri="{C3380CC4-5D6E-409C-BE32-E72D297353CC}">
              <c16:uniqueId val="{00000000-EABC-4920-9FF3-F617CB65AECF}"/>
            </c:ext>
          </c:extLst>
        </c:ser>
        <c:ser>
          <c:idx val="1"/>
          <c:order val="1"/>
          <c:tx>
            <c:strRef>
              <c:f>Sheet1!$C$1</c:f>
              <c:strCache>
                <c:ptCount val="1"/>
                <c:pt idx="0">
                  <c:v>Mau</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2"/>
                <c:pt idx="0">
                  <c:v>2017</c:v>
                </c:pt>
                <c:pt idx="1">
                  <c:v>2018</c:v>
                </c:pt>
              </c:numCache>
              <c:extLst/>
            </c:numRef>
          </c:cat>
          <c:val>
            <c:numRef>
              <c:f>Sheet1!$C$2:$C$5</c:f>
              <c:numCache>
                <c:formatCode>General</c:formatCode>
                <c:ptCount val="2"/>
                <c:pt idx="0">
                  <c:v>3694.83</c:v>
                </c:pt>
                <c:pt idx="1">
                  <c:v>5338.2</c:v>
                </c:pt>
              </c:numCache>
              <c:extLst/>
            </c:numRef>
          </c:val>
          <c:smooth val="0"/>
          <c:extLst>
            <c:ext xmlns:c16="http://schemas.microsoft.com/office/drawing/2014/chart" uri="{C3380CC4-5D6E-409C-BE32-E72D297353CC}">
              <c16:uniqueId val="{00000001-EABC-4920-9FF3-F617CB65AECF}"/>
            </c:ext>
          </c:extLst>
        </c:ser>
        <c:ser>
          <c:idx val="2"/>
          <c:order val="2"/>
          <c:tx>
            <c:strRef>
              <c:f>Sheet1!$D$1</c:f>
              <c:strCache>
                <c:ptCount val="1"/>
                <c:pt idx="0">
                  <c:v>Column1</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2"/>
                <c:pt idx="0">
                  <c:v>2017</c:v>
                </c:pt>
                <c:pt idx="1">
                  <c:v>2018</c:v>
                </c:pt>
              </c:numCache>
              <c:extLst/>
            </c:numRef>
          </c:cat>
          <c:val>
            <c:numRef>
              <c:f>Sheet1!$D$2:$D$5</c:f>
              <c:numCache>
                <c:formatCode>General</c:formatCode>
                <c:ptCount val="2"/>
              </c:numCache>
              <c:extLst/>
            </c:numRef>
          </c:val>
          <c:smooth val="0"/>
          <c:extLst>
            <c:ext xmlns:c16="http://schemas.microsoft.com/office/drawing/2014/chart" uri="{C3380CC4-5D6E-409C-BE32-E72D297353CC}">
              <c16:uniqueId val="{00000002-EABC-4920-9FF3-F617CB65AECF}"/>
            </c:ext>
          </c:extLst>
        </c:ser>
        <c:dLbls>
          <c:dLblPos val="t"/>
          <c:showLegendKey val="0"/>
          <c:showVal val="1"/>
          <c:showCatName val="0"/>
          <c:showSerName val="0"/>
          <c:showPercent val="0"/>
          <c:showBubbleSize val="0"/>
        </c:dLbls>
        <c:smooth val="0"/>
        <c:axId val="1189694991"/>
        <c:axId val="1189693743"/>
      </c:lineChart>
      <c:catAx>
        <c:axId val="1189694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89693743"/>
        <c:crosses val="autoZero"/>
        <c:auto val="1"/>
        <c:lblAlgn val="ctr"/>
        <c:lblOffset val="100"/>
        <c:noMultiLvlLbl val="0"/>
      </c:catAx>
      <c:valAx>
        <c:axId val="1189693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89694991"/>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New</a:t>
            </a:r>
            <a:r>
              <a:rPr lang="en-US" baseline="0" dirty="0"/>
              <a:t> Customers </a:t>
            </a:r>
            <a:endParaRPr lang="en-ID"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0451771653543303E-2"/>
          <c:y val="0.14404699803149607"/>
          <c:w val="0.88663156167979007"/>
          <c:h val="0.70492249015748032"/>
        </c:manualLayout>
      </c:layout>
      <c:lineChart>
        <c:grouping val="standard"/>
        <c:varyColors val="0"/>
        <c:ser>
          <c:idx val="0"/>
          <c:order val="0"/>
          <c:tx>
            <c:strRef>
              <c:f>Sheet1!#REF!</c:f>
              <c:strCache>
                <c:ptCount val="1"/>
                <c:pt idx="0">
                  <c:v>#REF!</c:v>
                </c:pt>
              </c:strCache>
            </c:strRef>
          </c:tx>
          <c:spPr>
            <a:ln w="28575" cap="rnd">
              <a:solidFill>
                <a:schemeClr val="accent1"/>
              </a:solidFill>
              <a:round/>
            </a:ln>
            <a:effectLst/>
          </c:spPr>
          <c:marker>
            <c:symbol val="none"/>
          </c:marker>
          <c:cat>
            <c:numRef>
              <c:f>Sheet1!$A$2:$A$5</c:f>
              <c:numCache>
                <c:formatCode>General</c:formatCode>
                <c:ptCount val="4"/>
                <c:pt idx="0">
                  <c:v>2017</c:v>
                </c:pt>
                <c:pt idx="1">
                  <c:v>2018</c:v>
                </c:pt>
              </c:numCache>
            </c:numRef>
          </c:cat>
          <c:val>
            <c:numRef>
              <c:f>Sheet1!$B$2:$B$5</c:f>
              <c:numCache>
                <c:formatCode>General</c:formatCode>
                <c:ptCount val="4"/>
                <c:pt idx="0">
                  <c:v>1256</c:v>
                </c:pt>
                <c:pt idx="1">
                  <c:v>1167</c:v>
                </c:pt>
              </c:numCache>
            </c:numRef>
          </c:val>
          <c:smooth val="0"/>
          <c:extLst>
            <c:ext xmlns:c16="http://schemas.microsoft.com/office/drawing/2014/chart" uri="{C3380CC4-5D6E-409C-BE32-E72D297353CC}">
              <c16:uniqueId val="{00000000-3B9D-49A8-9DCF-480D50D5103E}"/>
            </c:ext>
          </c:extLst>
        </c:ser>
        <c:ser>
          <c:idx val="1"/>
          <c:order val="1"/>
          <c:tx>
            <c:strRef>
              <c:f>Sheet1!$A$3</c:f>
              <c:strCache>
                <c:ptCount val="1"/>
                <c:pt idx="0">
                  <c:v>2018</c:v>
                </c:pt>
              </c:strCache>
            </c:strRef>
          </c:tx>
          <c:spPr>
            <a:ln w="28575" cap="rnd">
              <a:solidFill>
                <a:schemeClr val="accent2"/>
              </a:solidFill>
              <a:round/>
            </a:ln>
            <a:effectLst/>
          </c:spPr>
          <c:marker>
            <c:symbol val="none"/>
          </c:marker>
          <c:cat>
            <c:numRef>
              <c:f>Sheet1!$A$2:$A$5</c:f>
              <c:numCache>
                <c:formatCode>General</c:formatCode>
                <c:ptCount val="4"/>
                <c:pt idx="0">
                  <c:v>2017</c:v>
                </c:pt>
                <c:pt idx="1">
                  <c:v>2018</c:v>
                </c:pt>
              </c:numCache>
            </c:numRef>
          </c:cat>
          <c:val>
            <c:numRef>
              <c:f>Sheet1!$C$2:$C$5</c:f>
              <c:numCache>
                <c:formatCode>General</c:formatCode>
                <c:ptCount val="4"/>
              </c:numCache>
            </c:numRef>
          </c:val>
          <c:smooth val="0"/>
          <c:extLst>
            <c:ext xmlns:c16="http://schemas.microsoft.com/office/drawing/2014/chart" uri="{C3380CC4-5D6E-409C-BE32-E72D297353CC}">
              <c16:uniqueId val="{00000001-3B9D-49A8-9DCF-480D50D5103E}"/>
            </c:ext>
          </c:extLst>
        </c:ser>
        <c:ser>
          <c:idx val="2"/>
          <c:order val="2"/>
          <c:tx>
            <c:strRef>
              <c:f>Sheet1!$D$1</c:f>
              <c:strCache>
                <c:ptCount val="1"/>
                <c:pt idx="0">
                  <c:v>Column1</c:v>
                </c:pt>
              </c:strCache>
            </c:strRef>
          </c:tx>
          <c:spPr>
            <a:ln w="28575" cap="rnd">
              <a:solidFill>
                <a:schemeClr val="accent3"/>
              </a:solidFill>
              <a:round/>
            </a:ln>
            <a:effectLst/>
          </c:spPr>
          <c:marker>
            <c:symbol val="none"/>
          </c:marker>
          <c:cat>
            <c:numRef>
              <c:f>Sheet1!$A$2:$A$5</c:f>
              <c:numCache>
                <c:formatCode>General</c:formatCode>
                <c:ptCount val="4"/>
                <c:pt idx="0">
                  <c:v>2017</c:v>
                </c:pt>
                <c:pt idx="1">
                  <c:v>2018</c:v>
                </c:pt>
              </c:numCache>
            </c:numRef>
          </c:cat>
          <c:val>
            <c:numRef>
              <c:f>Sheet1!$D$2:$D$5</c:f>
              <c:numCache>
                <c:formatCode>General</c:formatCode>
                <c:ptCount val="4"/>
              </c:numCache>
            </c:numRef>
          </c:val>
          <c:smooth val="0"/>
          <c:extLst>
            <c:ext xmlns:c16="http://schemas.microsoft.com/office/drawing/2014/chart" uri="{C3380CC4-5D6E-409C-BE32-E72D297353CC}">
              <c16:uniqueId val="{00000002-3B9D-49A8-9DCF-480D50D5103E}"/>
            </c:ext>
          </c:extLst>
        </c:ser>
        <c:dLbls>
          <c:showLegendKey val="0"/>
          <c:showVal val="0"/>
          <c:showCatName val="0"/>
          <c:showSerName val="0"/>
          <c:showPercent val="0"/>
          <c:showBubbleSize val="0"/>
        </c:dLbls>
        <c:smooth val="0"/>
        <c:axId val="1190411551"/>
        <c:axId val="1190409055"/>
      </c:lineChart>
      <c:catAx>
        <c:axId val="1190411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0409055"/>
        <c:crosses val="autoZero"/>
        <c:auto val="1"/>
        <c:lblAlgn val="ctr"/>
        <c:lblOffset val="100"/>
        <c:noMultiLvlLbl val="0"/>
      </c:catAx>
      <c:valAx>
        <c:axId val="1190409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0411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Increase of Total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Total Revenue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numCache>
            </c:numRef>
          </c:cat>
          <c:val>
            <c:numRef>
              <c:f>Sheet1!$B$2:$B$5</c:f>
              <c:numCache>
                <c:formatCode>General</c:formatCode>
                <c:ptCount val="4"/>
                <c:pt idx="0">
                  <c:v>6921371.5</c:v>
                </c:pt>
                <c:pt idx="1">
                  <c:v>8451628</c:v>
                </c:pt>
              </c:numCache>
            </c:numRef>
          </c:val>
          <c:smooth val="0"/>
          <c:extLst>
            <c:ext xmlns:c16="http://schemas.microsoft.com/office/drawing/2014/chart" uri="{C3380CC4-5D6E-409C-BE32-E72D297353CC}">
              <c16:uniqueId val="{00000000-254C-42E9-842F-B15ED7051D6A}"/>
            </c:ext>
          </c:extLst>
        </c:ser>
        <c:dLbls>
          <c:dLblPos val="t"/>
          <c:showLegendKey val="0"/>
          <c:showVal val="1"/>
          <c:showCatName val="0"/>
          <c:showSerName val="0"/>
          <c:showPercent val="0"/>
          <c:showBubbleSize val="0"/>
        </c:dLbls>
        <c:marker val="1"/>
        <c:smooth val="0"/>
        <c:axId val="2028129423"/>
        <c:axId val="2028126095"/>
      </c:lineChart>
      <c:catAx>
        <c:axId val="2028129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8126095"/>
        <c:crosses val="autoZero"/>
        <c:auto val="1"/>
        <c:lblAlgn val="ctr"/>
        <c:lblOffset val="100"/>
        <c:noMultiLvlLbl val="0"/>
      </c:catAx>
      <c:valAx>
        <c:axId val="2028126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81294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Number</a:t>
            </a:r>
            <a:r>
              <a:rPr lang="en-US" baseline="0" dirty="0"/>
              <a:t> Category Cancelled</a:t>
            </a:r>
            <a:endParaRPr lang="en-US" dirty="0"/>
          </a:p>
        </c:rich>
      </c:tx>
      <c:layout>
        <c:manualLayout>
          <c:xMode val="edge"/>
          <c:yMode val="edge"/>
          <c:x val="0.19257029456219493"/>
          <c:y val="2.354179874171866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Total Cancel Order</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numCache>
            </c:numRef>
          </c:cat>
          <c:val>
            <c:numRef>
              <c:f>Sheet1!$B$2:$B$5</c:f>
              <c:numCache>
                <c:formatCode>General</c:formatCode>
                <c:ptCount val="4"/>
                <c:pt idx="0">
                  <c:v>265</c:v>
                </c:pt>
                <c:pt idx="1">
                  <c:v>364</c:v>
                </c:pt>
              </c:numCache>
            </c:numRef>
          </c:val>
          <c:smooth val="0"/>
          <c:extLst>
            <c:ext xmlns:c16="http://schemas.microsoft.com/office/drawing/2014/chart" uri="{C3380CC4-5D6E-409C-BE32-E72D297353CC}">
              <c16:uniqueId val="{00000000-254C-42E9-842F-B15ED7051D6A}"/>
            </c:ext>
          </c:extLst>
        </c:ser>
        <c:dLbls>
          <c:dLblPos val="t"/>
          <c:showLegendKey val="0"/>
          <c:showVal val="1"/>
          <c:showCatName val="0"/>
          <c:showSerName val="0"/>
          <c:showPercent val="0"/>
          <c:showBubbleSize val="0"/>
        </c:dLbls>
        <c:marker val="1"/>
        <c:smooth val="0"/>
        <c:axId val="2028129423"/>
        <c:axId val="2028126095"/>
      </c:lineChart>
      <c:catAx>
        <c:axId val="2028129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8126095"/>
        <c:crosses val="autoZero"/>
        <c:auto val="1"/>
        <c:lblAlgn val="ctr"/>
        <c:lblOffset val="100"/>
        <c:noMultiLvlLbl val="0"/>
      </c:catAx>
      <c:valAx>
        <c:axId val="2028126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812942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Credit Card Most Favorite</a:t>
            </a:r>
            <a:r>
              <a:rPr lang="en-US" baseline="0" dirty="0"/>
              <a:t> Payments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Annual Payments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Not Defined</c:v>
                </c:pt>
                <c:pt idx="1">
                  <c:v>Debit Card</c:v>
                </c:pt>
                <c:pt idx="2">
                  <c:v>Voucher</c:v>
                </c:pt>
                <c:pt idx="3">
                  <c:v>Boleto</c:v>
                </c:pt>
                <c:pt idx="4">
                  <c:v>Credit Card</c:v>
                </c:pt>
              </c:strCache>
            </c:strRef>
          </c:cat>
          <c:val>
            <c:numRef>
              <c:f>Sheet1!$B$2:$B$6</c:f>
              <c:numCache>
                <c:formatCode>General</c:formatCode>
                <c:ptCount val="5"/>
                <c:pt idx="0">
                  <c:v>3</c:v>
                </c:pt>
                <c:pt idx="1">
                  <c:v>1529</c:v>
                </c:pt>
                <c:pt idx="2">
                  <c:v>5775</c:v>
                </c:pt>
                <c:pt idx="3">
                  <c:v>19784</c:v>
                </c:pt>
                <c:pt idx="4">
                  <c:v>76795</c:v>
                </c:pt>
              </c:numCache>
            </c:numRef>
          </c:val>
          <c:extLst>
            <c:ext xmlns:c16="http://schemas.microsoft.com/office/drawing/2014/chart" uri="{C3380CC4-5D6E-409C-BE32-E72D297353CC}">
              <c16:uniqueId val="{00000000-3BEE-4B17-AE40-6DCD55B9BDB9}"/>
            </c:ext>
          </c:extLst>
        </c:ser>
        <c:dLbls>
          <c:dLblPos val="outEnd"/>
          <c:showLegendKey val="0"/>
          <c:showVal val="1"/>
          <c:showCatName val="0"/>
          <c:showSerName val="0"/>
          <c:showPercent val="0"/>
          <c:showBubbleSize val="0"/>
        </c:dLbls>
        <c:gapWidth val="182"/>
        <c:axId val="912487840"/>
        <c:axId val="912481600"/>
      </c:barChart>
      <c:catAx>
        <c:axId val="9124878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2481600"/>
        <c:crosses val="autoZero"/>
        <c:auto val="1"/>
        <c:lblAlgn val="ctr"/>
        <c:lblOffset val="100"/>
        <c:noMultiLvlLbl val="0"/>
      </c:catAx>
      <c:valAx>
        <c:axId val="9124816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2487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D"/>
              <a:t>Payment Type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Not Defined</c:v>
                </c:pt>
              </c:strCache>
            </c:strRef>
          </c:tx>
          <c:spPr>
            <a:ln w="34925" cap="rnd">
              <a:solidFill>
                <a:schemeClr val="accent6"/>
              </a:solidFill>
              <a:round/>
            </a:ln>
            <a:effectLst>
              <a:outerShdw blurRad="40000" dist="23000" dir="5400000" rotWithShape="0">
                <a:srgbClr val="000000">
                  <a:alpha val="35000"/>
                </a:srgbClr>
              </a:outerShdw>
            </a:effectLst>
          </c:spPr>
          <c:marker>
            <c:symbol val="none"/>
          </c:marker>
          <c:cat>
            <c:numRef>
              <c:f>Sheet1!$A$2:$A$5</c:f>
              <c:numCache>
                <c:formatCode>General</c:formatCode>
                <c:ptCount val="4"/>
                <c:pt idx="0">
                  <c:v>2016</c:v>
                </c:pt>
                <c:pt idx="1">
                  <c:v>2017</c:v>
                </c:pt>
                <c:pt idx="2">
                  <c:v>2018</c:v>
                </c:pt>
              </c:numCache>
            </c:numRef>
          </c:cat>
          <c:val>
            <c:numRef>
              <c:f>Sheet1!$B$2:$B$5</c:f>
              <c:numCache>
                <c:formatCode>General</c:formatCode>
                <c:ptCount val="4"/>
                <c:pt idx="0">
                  <c:v>0</c:v>
                </c:pt>
                <c:pt idx="1">
                  <c:v>0</c:v>
                </c:pt>
                <c:pt idx="2">
                  <c:v>3</c:v>
                </c:pt>
              </c:numCache>
            </c:numRef>
          </c:val>
          <c:smooth val="0"/>
          <c:extLst>
            <c:ext xmlns:c16="http://schemas.microsoft.com/office/drawing/2014/chart" uri="{C3380CC4-5D6E-409C-BE32-E72D297353CC}">
              <c16:uniqueId val="{00000000-18F6-47D0-8070-4BCBD572CE19}"/>
            </c:ext>
          </c:extLst>
        </c:ser>
        <c:ser>
          <c:idx val="1"/>
          <c:order val="1"/>
          <c:tx>
            <c:strRef>
              <c:f>Sheet1!$C$1</c:f>
              <c:strCache>
                <c:ptCount val="1"/>
                <c:pt idx="0">
                  <c:v>Debit Card</c:v>
                </c:pt>
              </c:strCache>
            </c:strRef>
          </c:tx>
          <c:spPr>
            <a:ln w="34925" cap="rnd">
              <a:solidFill>
                <a:schemeClr val="accent5"/>
              </a:solidFill>
              <a:round/>
            </a:ln>
            <a:effectLst>
              <a:outerShdw blurRad="40000" dist="23000" dir="5400000" rotWithShape="0">
                <a:srgbClr val="000000">
                  <a:alpha val="35000"/>
                </a:srgbClr>
              </a:outerShdw>
            </a:effectLst>
          </c:spPr>
          <c:marker>
            <c:symbol val="none"/>
          </c:marker>
          <c:cat>
            <c:numRef>
              <c:f>Sheet1!$A$2:$A$5</c:f>
              <c:numCache>
                <c:formatCode>General</c:formatCode>
                <c:ptCount val="4"/>
                <c:pt idx="0">
                  <c:v>2016</c:v>
                </c:pt>
                <c:pt idx="1">
                  <c:v>2017</c:v>
                </c:pt>
                <c:pt idx="2">
                  <c:v>2018</c:v>
                </c:pt>
              </c:numCache>
            </c:numRef>
          </c:cat>
          <c:val>
            <c:numRef>
              <c:f>Sheet1!$C$2:$C$5</c:f>
              <c:numCache>
                <c:formatCode>General</c:formatCode>
                <c:ptCount val="4"/>
                <c:pt idx="0">
                  <c:v>2</c:v>
                </c:pt>
                <c:pt idx="1">
                  <c:v>422</c:v>
                </c:pt>
                <c:pt idx="2">
                  <c:v>1105</c:v>
                </c:pt>
              </c:numCache>
            </c:numRef>
          </c:val>
          <c:smooth val="0"/>
          <c:extLst>
            <c:ext xmlns:c16="http://schemas.microsoft.com/office/drawing/2014/chart" uri="{C3380CC4-5D6E-409C-BE32-E72D297353CC}">
              <c16:uniqueId val="{00000001-18F6-47D0-8070-4BCBD572CE19}"/>
            </c:ext>
          </c:extLst>
        </c:ser>
        <c:ser>
          <c:idx val="2"/>
          <c:order val="2"/>
          <c:tx>
            <c:strRef>
              <c:f>Sheet1!$D$1</c:f>
              <c:strCache>
                <c:ptCount val="1"/>
                <c:pt idx="0">
                  <c:v>Credit Card</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cat>
            <c:numRef>
              <c:f>Sheet1!$A$2:$A$5</c:f>
              <c:numCache>
                <c:formatCode>General</c:formatCode>
                <c:ptCount val="4"/>
                <c:pt idx="0">
                  <c:v>2016</c:v>
                </c:pt>
                <c:pt idx="1">
                  <c:v>2017</c:v>
                </c:pt>
                <c:pt idx="2">
                  <c:v>2018</c:v>
                </c:pt>
              </c:numCache>
            </c:numRef>
          </c:cat>
          <c:val>
            <c:numRef>
              <c:f>Sheet1!$D$2:$D$5</c:f>
              <c:numCache>
                <c:formatCode>General</c:formatCode>
                <c:ptCount val="4"/>
                <c:pt idx="0">
                  <c:v>258</c:v>
                </c:pt>
                <c:pt idx="1">
                  <c:v>34568</c:v>
                </c:pt>
                <c:pt idx="2">
                  <c:v>41969</c:v>
                </c:pt>
              </c:numCache>
            </c:numRef>
          </c:val>
          <c:smooth val="0"/>
          <c:extLst>
            <c:ext xmlns:c16="http://schemas.microsoft.com/office/drawing/2014/chart" uri="{C3380CC4-5D6E-409C-BE32-E72D297353CC}">
              <c16:uniqueId val="{00000002-18F6-47D0-8070-4BCBD572CE19}"/>
            </c:ext>
          </c:extLst>
        </c:ser>
        <c:ser>
          <c:idx val="3"/>
          <c:order val="3"/>
          <c:tx>
            <c:strRef>
              <c:f>Sheet1!$E$1</c:f>
              <c:strCache>
                <c:ptCount val="1"/>
                <c:pt idx="0">
                  <c:v>Voucher</c:v>
                </c:pt>
              </c:strCache>
            </c:strRef>
          </c:tx>
          <c:spPr>
            <a:ln w="34925" cap="rnd">
              <a:solidFill>
                <a:schemeClr val="accent6">
                  <a:lumMod val="60000"/>
                </a:schemeClr>
              </a:solidFill>
              <a:round/>
            </a:ln>
            <a:effectLst>
              <a:outerShdw blurRad="40000" dist="23000" dir="5400000" rotWithShape="0">
                <a:srgbClr val="000000">
                  <a:alpha val="35000"/>
                </a:srgbClr>
              </a:outerShdw>
            </a:effectLst>
          </c:spPr>
          <c:marker>
            <c:symbol val="none"/>
          </c:marker>
          <c:cat>
            <c:numRef>
              <c:f>Sheet1!$A$2:$A$5</c:f>
              <c:numCache>
                <c:formatCode>General</c:formatCode>
                <c:ptCount val="4"/>
                <c:pt idx="0">
                  <c:v>2016</c:v>
                </c:pt>
                <c:pt idx="1">
                  <c:v>2017</c:v>
                </c:pt>
                <c:pt idx="2">
                  <c:v>2018</c:v>
                </c:pt>
              </c:numCache>
            </c:numRef>
          </c:cat>
          <c:val>
            <c:numRef>
              <c:f>Sheet1!$E$2:$E$5</c:f>
              <c:numCache>
                <c:formatCode>General</c:formatCode>
                <c:ptCount val="4"/>
                <c:pt idx="0">
                  <c:v>23</c:v>
                </c:pt>
                <c:pt idx="1">
                  <c:v>3027</c:v>
                </c:pt>
                <c:pt idx="2">
                  <c:v>2725</c:v>
                </c:pt>
              </c:numCache>
            </c:numRef>
          </c:val>
          <c:smooth val="0"/>
          <c:extLst>
            <c:ext xmlns:c16="http://schemas.microsoft.com/office/drawing/2014/chart" uri="{C3380CC4-5D6E-409C-BE32-E72D297353CC}">
              <c16:uniqueId val="{00000003-18F6-47D0-8070-4BCBD572CE19}"/>
            </c:ext>
          </c:extLst>
        </c:ser>
        <c:ser>
          <c:idx val="4"/>
          <c:order val="4"/>
          <c:tx>
            <c:strRef>
              <c:f>Sheet1!$F$1</c:f>
              <c:strCache>
                <c:ptCount val="1"/>
                <c:pt idx="0">
                  <c:v>Boleto</c:v>
                </c:pt>
              </c:strCache>
            </c:strRef>
          </c:tx>
          <c:spPr>
            <a:ln w="34925" cap="rnd">
              <a:solidFill>
                <a:schemeClr val="accent5">
                  <a:lumMod val="60000"/>
                </a:schemeClr>
              </a:solidFill>
              <a:round/>
            </a:ln>
            <a:effectLst>
              <a:outerShdw blurRad="40000" dist="23000" dir="5400000" rotWithShape="0">
                <a:srgbClr val="000000">
                  <a:alpha val="35000"/>
                </a:srgbClr>
              </a:outerShdw>
            </a:effectLst>
          </c:spPr>
          <c:marker>
            <c:symbol val="none"/>
          </c:marker>
          <c:cat>
            <c:numRef>
              <c:f>Sheet1!$A$2:$A$5</c:f>
              <c:numCache>
                <c:formatCode>General</c:formatCode>
                <c:ptCount val="4"/>
                <c:pt idx="0">
                  <c:v>2016</c:v>
                </c:pt>
                <c:pt idx="1">
                  <c:v>2017</c:v>
                </c:pt>
                <c:pt idx="2">
                  <c:v>2018</c:v>
                </c:pt>
              </c:numCache>
            </c:numRef>
          </c:cat>
          <c:val>
            <c:numRef>
              <c:f>Sheet1!$F$2:$F$5</c:f>
              <c:numCache>
                <c:formatCode>General</c:formatCode>
                <c:ptCount val="4"/>
                <c:pt idx="0">
                  <c:v>63</c:v>
                </c:pt>
                <c:pt idx="1">
                  <c:v>9508</c:v>
                </c:pt>
                <c:pt idx="2">
                  <c:v>10213</c:v>
                </c:pt>
              </c:numCache>
            </c:numRef>
          </c:val>
          <c:smooth val="0"/>
          <c:extLst>
            <c:ext xmlns:c16="http://schemas.microsoft.com/office/drawing/2014/chart" uri="{C3380CC4-5D6E-409C-BE32-E72D297353CC}">
              <c16:uniqueId val="{00000004-18F6-47D0-8070-4BCBD572CE19}"/>
            </c:ext>
          </c:extLst>
        </c:ser>
        <c:dLbls>
          <c:showLegendKey val="0"/>
          <c:showVal val="0"/>
          <c:showCatName val="0"/>
          <c:showSerName val="0"/>
          <c:showPercent val="0"/>
          <c:showBubbleSize val="0"/>
        </c:dLbls>
        <c:smooth val="0"/>
        <c:axId val="755066672"/>
        <c:axId val="755077072"/>
      </c:lineChart>
      <c:catAx>
        <c:axId val="75506667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55077072"/>
        <c:crosses val="autoZero"/>
        <c:auto val="1"/>
        <c:lblAlgn val="ctr"/>
        <c:lblOffset val="100"/>
        <c:noMultiLvlLbl val="0"/>
      </c:catAx>
      <c:valAx>
        <c:axId val="75507707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55066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40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55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028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82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184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61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213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99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992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document/d/10mDx3_fXHLhz0OWpfSVArOjIbxxjwz1ymkl8UcIHe70/edit?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0mDx3_fXHLhz0OWpfSVArOjIbxxjwz1ymkl8UcIHe70/edit?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document/d/10mDx3_fXHLhz0OWpfSVArOjIbxxjwz1ymkl8UcIHe70/edit?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Dharma Setiawan</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dharmasetiawan100@gmail.com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www.linkedin.com/in/dharma-setiawan</a:t>
            </a:r>
            <a:endParaRPr sz="1200" dirty="0">
              <a:latin typeface="Dosis"/>
              <a:ea typeface="Dosis"/>
              <a:cs typeface="Dosis"/>
              <a:sym typeface="Dosis"/>
            </a:endParaRPr>
          </a:p>
        </p:txBody>
      </p:sp>
      <p:pic>
        <p:nvPicPr>
          <p:cNvPr id="101" name="Google Shape;101;p25"/>
          <p:cNvPicPr preferRelativeResize="0"/>
          <p:nvPr/>
        </p:nvPicPr>
        <p:blipFill>
          <a:blip r:embed="rId4"/>
          <a:srcRect t="16889" b="16889"/>
          <a:stretch/>
        </p:blipFill>
        <p:spPr>
          <a:xfrm>
            <a:off x="4665150" y="7999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dirty="0"/>
              <a:t>Dharma is a highly competent Financial Engineer professional with a proven track record in data, finance, and statistic.  He has strong technical skills as well as excellent interpersonal skills, enabling him to interact with a wide range of clients. He is eager to be challenged in order to grow and further improve analyzing, technical, and problem- solving skills. His greatest passion is in life is using my technical know-how to benefit other people and organizations.</a:t>
            </a:r>
            <a:endParaRPr lang="en-ID"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Product Category Quality Analysis</a:t>
            </a:r>
            <a:endParaRPr sz="2220" b="1" dirty="0">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Query selengkapnya dapat dilihat disini</a:t>
            </a:r>
            <a:endParaRPr sz="1100">
              <a:solidFill>
                <a:schemeClr val="dk1"/>
              </a:solidFill>
            </a:endParaRPr>
          </a:p>
        </p:txBody>
      </p:sp>
      <p:sp>
        <p:nvSpPr>
          <p:cNvPr id="56" name="Google Shape;56;p13"/>
          <p:cNvSpPr txBox="1">
            <a:spLocks noGrp="1"/>
          </p:cNvSpPr>
          <p:nvPr>
            <p:ph type="body" idx="1"/>
          </p:nvPr>
        </p:nvSpPr>
        <p:spPr>
          <a:xfrm>
            <a:off x="311700" y="863950"/>
            <a:ext cx="8520600" cy="37050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endParaRPr sz="1500" dirty="0">
              <a:solidFill>
                <a:schemeClr val="dk1"/>
              </a:solidFill>
            </a:endParaRPr>
          </a:p>
        </p:txBody>
      </p:sp>
      <p:pic>
        <p:nvPicPr>
          <p:cNvPr id="1026" name="Picture 2">
            <a:extLst>
              <a:ext uri="{FF2B5EF4-FFF2-40B4-BE49-F238E27FC236}">
                <a16:creationId xmlns:a16="http://schemas.microsoft.com/office/drawing/2014/main" id="{AD93341D-DF96-4AB0-A8BD-0A49CA5E8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46" y="2247900"/>
            <a:ext cx="7960211" cy="89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56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Query selengkapnya dapat dilihat disini</a:t>
            </a:r>
            <a:endParaRPr sz="1100">
              <a:solidFill>
                <a:schemeClr val="dk1"/>
              </a:solidFill>
            </a:endParaRPr>
          </a:p>
        </p:txBody>
      </p:sp>
      <p:sp>
        <p:nvSpPr>
          <p:cNvPr id="56" name="Google Shape;56;p13"/>
          <p:cNvSpPr txBox="1">
            <a:spLocks noGrp="1"/>
          </p:cNvSpPr>
          <p:nvPr>
            <p:ph type="body" idx="1"/>
          </p:nvPr>
        </p:nvSpPr>
        <p:spPr>
          <a:xfrm>
            <a:off x="4933680" y="1016611"/>
            <a:ext cx="3932639" cy="37050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Insight:</a:t>
            </a:r>
          </a:p>
          <a:p>
            <a:pPr marL="133350" lvl="0" indent="0" algn="l" rtl="0">
              <a:spcBef>
                <a:spcPts val="0"/>
              </a:spcBef>
              <a:spcAft>
                <a:spcPts val="0"/>
              </a:spcAft>
              <a:buClr>
                <a:schemeClr val="dk1"/>
              </a:buClr>
              <a:buSzPts val="1500"/>
              <a:buNone/>
            </a:pPr>
            <a:r>
              <a:rPr lang="en-US" sz="1500" dirty="0">
                <a:solidFill>
                  <a:schemeClr val="dk1"/>
                </a:solidFill>
              </a:rPr>
              <a:t>Data yang </a:t>
            </a:r>
            <a:r>
              <a:rPr lang="en-US" sz="1500" dirty="0" err="1">
                <a:solidFill>
                  <a:schemeClr val="dk1"/>
                </a:solidFill>
              </a:rPr>
              <a:t>digunakan</a:t>
            </a:r>
            <a:r>
              <a:rPr lang="en-US" sz="1500" dirty="0">
                <a:solidFill>
                  <a:schemeClr val="dk1"/>
                </a:solidFill>
              </a:rPr>
              <a:t> </a:t>
            </a:r>
            <a:r>
              <a:rPr lang="en-US" sz="1500" dirty="0" err="1">
                <a:solidFill>
                  <a:schemeClr val="dk1"/>
                </a:solidFill>
              </a:rPr>
              <a:t>adalah</a:t>
            </a:r>
            <a:r>
              <a:rPr lang="en-US" sz="1500" dirty="0">
                <a:solidFill>
                  <a:schemeClr val="dk1"/>
                </a:solidFill>
              </a:rPr>
              <a:t> data </a:t>
            </a:r>
            <a:r>
              <a:rPr lang="en-US" sz="1500" dirty="0" err="1">
                <a:solidFill>
                  <a:schemeClr val="dk1"/>
                </a:solidFill>
              </a:rPr>
              <a:t>tahun</a:t>
            </a:r>
            <a:r>
              <a:rPr lang="en-US" sz="1500" dirty="0">
                <a:solidFill>
                  <a:schemeClr val="dk1"/>
                </a:solidFill>
              </a:rPr>
              <a:t> 2017 dan 2018. Data 2016 </a:t>
            </a:r>
            <a:r>
              <a:rPr lang="en-US" sz="1500" dirty="0" err="1">
                <a:solidFill>
                  <a:schemeClr val="dk1"/>
                </a:solidFill>
              </a:rPr>
              <a:t>kurang</a:t>
            </a:r>
            <a:r>
              <a:rPr lang="en-US" sz="1500" dirty="0">
                <a:solidFill>
                  <a:schemeClr val="dk1"/>
                </a:solidFill>
              </a:rPr>
              <a:t> </a:t>
            </a:r>
            <a:r>
              <a:rPr lang="en-US" sz="1500" dirty="0" err="1">
                <a:solidFill>
                  <a:schemeClr val="dk1"/>
                </a:solidFill>
              </a:rPr>
              <a:t>relevan</a:t>
            </a:r>
            <a:r>
              <a:rPr lang="en-US" sz="1500" dirty="0">
                <a:solidFill>
                  <a:schemeClr val="dk1"/>
                </a:solidFill>
              </a:rPr>
              <a:t> </a:t>
            </a:r>
            <a:r>
              <a:rPr lang="en-US" sz="1500" dirty="0" err="1">
                <a:solidFill>
                  <a:schemeClr val="dk1"/>
                </a:solidFill>
              </a:rPr>
              <a:t>untuk</a:t>
            </a:r>
            <a:r>
              <a:rPr lang="en-US" sz="1500" dirty="0">
                <a:solidFill>
                  <a:schemeClr val="dk1"/>
                </a:solidFill>
              </a:rPr>
              <a:t> </a:t>
            </a:r>
            <a:r>
              <a:rPr lang="en-US" sz="1500" dirty="0" err="1">
                <a:solidFill>
                  <a:schemeClr val="dk1"/>
                </a:solidFill>
              </a:rPr>
              <a:t>digunakan</a:t>
            </a:r>
            <a:r>
              <a:rPr lang="en-US" sz="1500" dirty="0">
                <a:solidFill>
                  <a:schemeClr val="dk1"/>
                </a:solidFill>
              </a:rPr>
              <a:t> </a:t>
            </a:r>
            <a:r>
              <a:rPr lang="en-US" sz="1500" dirty="0" err="1">
                <a:solidFill>
                  <a:schemeClr val="dk1"/>
                </a:solidFill>
              </a:rPr>
              <a:t>karena</a:t>
            </a:r>
            <a:r>
              <a:rPr lang="en-US" sz="1500" dirty="0">
                <a:solidFill>
                  <a:schemeClr val="dk1"/>
                </a:solidFill>
              </a:rPr>
              <a:t> data </a:t>
            </a:r>
            <a:r>
              <a:rPr lang="en-US" sz="1500" dirty="0" err="1">
                <a:solidFill>
                  <a:schemeClr val="dk1"/>
                </a:solidFill>
              </a:rPr>
              <a:t>dimulai</a:t>
            </a:r>
            <a:r>
              <a:rPr lang="en-US" sz="1500" dirty="0">
                <a:solidFill>
                  <a:schemeClr val="dk1"/>
                </a:solidFill>
              </a:rPr>
              <a:t> September 2016. Pada </a:t>
            </a:r>
            <a:r>
              <a:rPr lang="en-US" sz="1500" dirty="0" err="1">
                <a:solidFill>
                  <a:schemeClr val="dk1"/>
                </a:solidFill>
              </a:rPr>
              <a:t>grafik</a:t>
            </a:r>
            <a:r>
              <a:rPr lang="en-US" sz="1500" dirty="0">
                <a:solidFill>
                  <a:schemeClr val="dk1"/>
                </a:solidFill>
              </a:rPr>
              <a:t> </a:t>
            </a:r>
            <a:r>
              <a:rPr lang="en-US" sz="1500" dirty="0" err="1">
                <a:solidFill>
                  <a:schemeClr val="dk1"/>
                </a:solidFill>
              </a:rPr>
              <a:t>ini</a:t>
            </a:r>
            <a:r>
              <a:rPr lang="en-US" sz="1500" dirty="0">
                <a:solidFill>
                  <a:schemeClr val="dk1"/>
                </a:solidFill>
              </a:rPr>
              <a:t> </a:t>
            </a:r>
            <a:r>
              <a:rPr lang="en-US" sz="1500" dirty="0" err="1">
                <a:solidFill>
                  <a:schemeClr val="dk1"/>
                </a:solidFill>
              </a:rPr>
              <a:t>dapat</a:t>
            </a:r>
            <a:r>
              <a:rPr lang="en-US" sz="1500" dirty="0">
                <a:solidFill>
                  <a:schemeClr val="dk1"/>
                </a:solidFill>
              </a:rPr>
              <a:t> </a:t>
            </a:r>
            <a:r>
              <a:rPr lang="en-US" sz="1500" dirty="0" err="1">
                <a:solidFill>
                  <a:schemeClr val="dk1"/>
                </a:solidFill>
              </a:rPr>
              <a:t>terlihat</a:t>
            </a:r>
            <a:r>
              <a:rPr lang="en-US" sz="1500" dirty="0">
                <a:solidFill>
                  <a:schemeClr val="dk1"/>
                </a:solidFill>
              </a:rPr>
              <a:t> </a:t>
            </a:r>
            <a:r>
              <a:rPr lang="en-US" sz="1500" dirty="0" err="1">
                <a:solidFill>
                  <a:schemeClr val="dk1"/>
                </a:solidFill>
              </a:rPr>
              <a:t>bahwa</a:t>
            </a:r>
            <a:r>
              <a:rPr lang="en-US" sz="1500" dirty="0">
                <a:solidFill>
                  <a:schemeClr val="dk1"/>
                </a:solidFill>
              </a:rPr>
              <a:t> total revenue yang </a:t>
            </a:r>
            <a:r>
              <a:rPr lang="en-US" sz="1500" dirty="0" err="1">
                <a:solidFill>
                  <a:schemeClr val="dk1"/>
                </a:solidFill>
              </a:rPr>
              <a:t>didapatkan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price+freight</a:t>
            </a:r>
            <a:r>
              <a:rPr lang="en-US" sz="1500" dirty="0">
                <a:solidFill>
                  <a:schemeClr val="dk1"/>
                </a:solidFill>
              </a:rPr>
              <a:t> value </a:t>
            </a:r>
            <a:r>
              <a:rPr lang="en-US" sz="1500" dirty="0" err="1">
                <a:solidFill>
                  <a:schemeClr val="dk1"/>
                </a:solidFill>
              </a:rPr>
              <a:t>mengalami</a:t>
            </a:r>
            <a:r>
              <a:rPr lang="en-US" sz="1500" dirty="0">
                <a:solidFill>
                  <a:schemeClr val="dk1"/>
                </a:solidFill>
              </a:rPr>
              <a:t> </a:t>
            </a:r>
            <a:r>
              <a:rPr lang="en-US" sz="1500" dirty="0" err="1">
                <a:solidFill>
                  <a:schemeClr val="dk1"/>
                </a:solidFill>
              </a:rPr>
              <a:t>peningkatan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tahun</a:t>
            </a:r>
            <a:r>
              <a:rPr lang="en-US" sz="1500" dirty="0">
                <a:solidFill>
                  <a:schemeClr val="dk1"/>
                </a:solidFill>
              </a:rPr>
              <a:t> 2017 </a:t>
            </a:r>
            <a:r>
              <a:rPr lang="en-US" sz="1500" dirty="0" err="1">
                <a:solidFill>
                  <a:schemeClr val="dk1"/>
                </a:solidFill>
              </a:rPr>
              <a:t>ke</a:t>
            </a:r>
            <a:r>
              <a:rPr lang="en-US" sz="1500" dirty="0">
                <a:solidFill>
                  <a:schemeClr val="dk1"/>
                </a:solidFill>
              </a:rPr>
              <a:t> </a:t>
            </a:r>
            <a:r>
              <a:rPr lang="en-US" sz="1500" dirty="0" err="1">
                <a:solidFill>
                  <a:schemeClr val="dk1"/>
                </a:solidFill>
              </a:rPr>
              <a:t>tahun</a:t>
            </a:r>
            <a:r>
              <a:rPr lang="en-US" sz="1500" dirty="0">
                <a:solidFill>
                  <a:schemeClr val="dk1"/>
                </a:solidFill>
              </a:rPr>
              <a:t> 2018.</a:t>
            </a:r>
          </a:p>
        </p:txBody>
      </p:sp>
      <p:graphicFrame>
        <p:nvGraphicFramePr>
          <p:cNvPr id="6" name="Chart 5">
            <a:extLst>
              <a:ext uri="{FF2B5EF4-FFF2-40B4-BE49-F238E27FC236}">
                <a16:creationId xmlns:a16="http://schemas.microsoft.com/office/drawing/2014/main" id="{D72D071E-F118-4D31-8D9C-46A688A0C989}"/>
              </a:ext>
            </a:extLst>
          </p:cNvPr>
          <p:cNvGraphicFramePr/>
          <p:nvPr/>
        </p:nvGraphicFramePr>
        <p:xfrm>
          <a:off x="566111" y="1484815"/>
          <a:ext cx="4333550" cy="32367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4931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Query selengkapnya dapat dilihat disini</a:t>
            </a:r>
            <a:endParaRPr sz="1100">
              <a:solidFill>
                <a:schemeClr val="dk1"/>
              </a:solidFill>
            </a:endParaRPr>
          </a:p>
        </p:txBody>
      </p:sp>
      <p:sp>
        <p:nvSpPr>
          <p:cNvPr id="56" name="Google Shape;56;p13"/>
          <p:cNvSpPr txBox="1">
            <a:spLocks noGrp="1"/>
          </p:cNvSpPr>
          <p:nvPr>
            <p:ph type="body" idx="1"/>
          </p:nvPr>
        </p:nvSpPr>
        <p:spPr>
          <a:xfrm>
            <a:off x="4933680" y="1016611"/>
            <a:ext cx="3932639" cy="3705000"/>
          </a:xfrm>
          <a:prstGeom prst="rect">
            <a:avLst/>
          </a:prstGeom>
        </p:spPr>
        <p:txBody>
          <a:bodyPr spcFirstLastPara="1" wrap="square" lIns="91425" tIns="91425" rIns="91425" bIns="91425" anchor="t" anchorCtr="0">
            <a:normAutofit fontScale="85000" lnSpcReduction="10000"/>
          </a:bodyPr>
          <a:lstStyle/>
          <a:p>
            <a:pPr marL="133350" lvl="0" indent="0" algn="l" rtl="0">
              <a:spcBef>
                <a:spcPts val="0"/>
              </a:spcBef>
              <a:spcAft>
                <a:spcPts val="0"/>
              </a:spcAft>
              <a:buClr>
                <a:schemeClr val="dk1"/>
              </a:buClr>
              <a:buSzPts val="1500"/>
              <a:buNone/>
            </a:pPr>
            <a:r>
              <a:rPr lang="en-US" sz="1500" dirty="0">
                <a:solidFill>
                  <a:schemeClr val="dk1"/>
                </a:solidFill>
              </a:rPr>
              <a:t>Insight:</a:t>
            </a:r>
          </a:p>
          <a:p>
            <a:pPr marL="133350" lvl="0" indent="0" algn="l" rtl="0">
              <a:spcBef>
                <a:spcPts val="0"/>
              </a:spcBef>
              <a:spcAft>
                <a:spcPts val="0"/>
              </a:spcAft>
              <a:buClr>
                <a:schemeClr val="dk1"/>
              </a:buClr>
              <a:buSzPts val="1500"/>
              <a:buNone/>
            </a:pPr>
            <a:r>
              <a:rPr lang="en-US" sz="1500" dirty="0">
                <a:solidFill>
                  <a:schemeClr val="dk1"/>
                </a:solidFill>
              </a:rPr>
              <a:t>Data yang </a:t>
            </a:r>
            <a:r>
              <a:rPr lang="en-US" sz="1500" dirty="0" err="1">
                <a:solidFill>
                  <a:schemeClr val="dk1"/>
                </a:solidFill>
              </a:rPr>
              <a:t>digunakan</a:t>
            </a:r>
            <a:r>
              <a:rPr lang="en-US" sz="1500" dirty="0">
                <a:solidFill>
                  <a:schemeClr val="dk1"/>
                </a:solidFill>
              </a:rPr>
              <a:t> </a:t>
            </a:r>
            <a:r>
              <a:rPr lang="en-US" sz="1500" dirty="0" err="1">
                <a:solidFill>
                  <a:schemeClr val="dk1"/>
                </a:solidFill>
              </a:rPr>
              <a:t>adalah</a:t>
            </a:r>
            <a:r>
              <a:rPr lang="en-US" sz="1500" dirty="0">
                <a:solidFill>
                  <a:schemeClr val="dk1"/>
                </a:solidFill>
              </a:rPr>
              <a:t> data </a:t>
            </a:r>
            <a:r>
              <a:rPr lang="en-US" sz="1500" dirty="0" err="1">
                <a:solidFill>
                  <a:schemeClr val="dk1"/>
                </a:solidFill>
              </a:rPr>
              <a:t>tahun</a:t>
            </a:r>
            <a:r>
              <a:rPr lang="en-US" sz="1500" dirty="0">
                <a:solidFill>
                  <a:schemeClr val="dk1"/>
                </a:solidFill>
              </a:rPr>
              <a:t> 2017 dan 2018. Data 2016 </a:t>
            </a:r>
            <a:r>
              <a:rPr lang="en-US" sz="1500" dirty="0" err="1">
                <a:solidFill>
                  <a:schemeClr val="dk1"/>
                </a:solidFill>
              </a:rPr>
              <a:t>kurang</a:t>
            </a:r>
            <a:r>
              <a:rPr lang="en-US" sz="1500" dirty="0">
                <a:solidFill>
                  <a:schemeClr val="dk1"/>
                </a:solidFill>
              </a:rPr>
              <a:t> </a:t>
            </a:r>
            <a:r>
              <a:rPr lang="en-US" sz="1500" dirty="0" err="1">
                <a:solidFill>
                  <a:schemeClr val="dk1"/>
                </a:solidFill>
              </a:rPr>
              <a:t>relevan</a:t>
            </a:r>
            <a:r>
              <a:rPr lang="en-US" sz="1500" dirty="0">
                <a:solidFill>
                  <a:schemeClr val="dk1"/>
                </a:solidFill>
              </a:rPr>
              <a:t> </a:t>
            </a:r>
            <a:r>
              <a:rPr lang="en-US" sz="1500" dirty="0" err="1">
                <a:solidFill>
                  <a:schemeClr val="dk1"/>
                </a:solidFill>
              </a:rPr>
              <a:t>untuk</a:t>
            </a:r>
            <a:r>
              <a:rPr lang="en-US" sz="1500" dirty="0">
                <a:solidFill>
                  <a:schemeClr val="dk1"/>
                </a:solidFill>
              </a:rPr>
              <a:t> </a:t>
            </a:r>
            <a:r>
              <a:rPr lang="en-US" sz="1500" dirty="0" err="1">
                <a:solidFill>
                  <a:schemeClr val="dk1"/>
                </a:solidFill>
              </a:rPr>
              <a:t>digunakan</a:t>
            </a:r>
            <a:r>
              <a:rPr lang="en-US" sz="1500" dirty="0">
                <a:solidFill>
                  <a:schemeClr val="dk1"/>
                </a:solidFill>
              </a:rPr>
              <a:t> </a:t>
            </a:r>
            <a:r>
              <a:rPr lang="en-US" sz="1500" dirty="0" err="1">
                <a:solidFill>
                  <a:schemeClr val="dk1"/>
                </a:solidFill>
              </a:rPr>
              <a:t>karena</a:t>
            </a:r>
            <a:r>
              <a:rPr lang="en-US" sz="1500" dirty="0">
                <a:solidFill>
                  <a:schemeClr val="dk1"/>
                </a:solidFill>
              </a:rPr>
              <a:t> data </a:t>
            </a:r>
            <a:r>
              <a:rPr lang="en-US" sz="1500" dirty="0" err="1">
                <a:solidFill>
                  <a:schemeClr val="dk1"/>
                </a:solidFill>
              </a:rPr>
              <a:t>dimulai</a:t>
            </a:r>
            <a:r>
              <a:rPr lang="en-US" sz="1500" dirty="0">
                <a:solidFill>
                  <a:schemeClr val="dk1"/>
                </a:solidFill>
              </a:rPr>
              <a:t> September 2016. Pada </a:t>
            </a:r>
            <a:r>
              <a:rPr lang="en-US" sz="1500" dirty="0" err="1">
                <a:solidFill>
                  <a:schemeClr val="dk1"/>
                </a:solidFill>
              </a:rPr>
              <a:t>grafik</a:t>
            </a:r>
            <a:r>
              <a:rPr lang="en-US" sz="1500" dirty="0">
                <a:solidFill>
                  <a:schemeClr val="dk1"/>
                </a:solidFill>
              </a:rPr>
              <a:t> </a:t>
            </a:r>
            <a:r>
              <a:rPr lang="en-US" sz="1500" dirty="0" err="1">
                <a:solidFill>
                  <a:schemeClr val="dk1"/>
                </a:solidFill>
              </a:rPr>
              <a:t>ini</a:t>
            </a:r>
            <a:r>
              <a:rPr lang="en-US" sz="1500" dirty="0">
                <a:solidFill>
                  <a:schemeClr val="dk1"/>
                </a:solidFill>
              </a:rPr>
              <a:t> </a:t>
            </a:r>
            <a:r>
              <a:rPr lang="en-US" sz="1500" dirty="0" err="1">
                <a:solidFill>
                  <a:schemeClr val="dk1"/>
                </a:solidFill>
              </a:rPr>
              <a:t>dapat</a:t>
            </a:r>
            <a:r>
              <a:rPr lang="en-US" sz="1500" dirty="0">
                <a:solidFill>
                  <a:schemeClr val="dk1"/>
                </a:solidFill>
              </a:rPr>
              <a:t> </a:t>
            </a:r>
            <a:r>
              <a:rPr lang="en-US" sz="1500" dirty="0" err="1">
                <a:solidFill>
                  <a:schemeClr val="dk1"/>
                </a:solidFill>
              </a:rPr>
              <a:t>terlihat</a:t>
            </a:r>
            <a:r>
              <a:rPr lang="en-US" sz="1500" dirty="0">
                <a:solidFill>
                  <a:schemeClr val="dk1"/>
                </a:solidFill>
              </a:rPr>
              <a:t> </a:t>
            </a:r>
            <a:r>
              <a:rPr lang="en-US" sz="1500" dirty="0" err="1">
                <a:solidFill>
                  <a:schemeClr val="dk1"/>
                </a:solidFill>
              </a:rPr>
              <a:t>bahwa</a:t>
            </a:r>
            <a:r>
              <a:rPr lang="en-US" sz="1500" dirty="0">
                <a:solidFill>
                  <a:schemeClr val="dk1"/>
                </a:solidFill>
              </a:rPr>
              <a:t> </a:t>
            </a:r>
            <a:r>
              <a:rPr lang="en-US" sz="1500" dirty="0" err="1">
                <a:solidFill>
                  <a:schemeClr val="dk1"/>
                </a:solidFill>
              </a:rPr>
              <a:t>meskipun</a:t>
            </a:r>
            <a:r>
              <a:rPr lang="en-US" sz="1500" dirty="0">
                <a:solidFill>
                  <a:schemeClr val="dk1"/>
                </a:solidFill>
              </a:rPr>
              <a:t> </a:t>
            </a:r>
            <a:r>
              <a:rPr lang="en-US" sz="1500" dirty="0" err="1">
                <a:solidFill>
                  <a:schemeClr val="dk1"/>
                </a:solidFill>
              </a:rPr>
              <a:t>terjadi</a:t>
            </a:r>
            <a:r>
              <a:rPr lang="en-US" sz="1500" dirty="0">
                <a:solidFill>
                  <a:schemeClr val="dk1"/>
                </a:solidFill>
              </a:rPr>
              <a:t> </a:t>
            </a:r>
            <a:r>
              <a:rPr lang="en-US" sz="1500" dirty="0" err="1">
                <a:solidFill>
                  <a:schemeClr val="dk1"/>
                </a:solidFill>
              </a:rPr>
              <a:t>peningkatan</a:t>
            </a:r>
            <a:r>
              <a:rPr lang="en-US" sz="1500" dirty="0">
                <a:solidFill>
                  <a:schemeClr val="dk1"/>
                </a:solidFill>
              </a:rPr>
              <a:t> revenue, </a:t>
            </a:r>
            <a:r>
              <a:rPr lang="en-US" sz="1500" dirty="0" err="1">
                <a:solidFill>
                  <a:schemeClr val="dk1"/>
                </a:solidFill>
              </a:rPr>
              <a:t>barang</a:t>
            </a:r>
            <a:r>
              <a:rPr lang="en-US" sz="1500" dirty="0">
                <a:solidFill>
                  <a:schemeClr val="dk1"/>
                </a:solidFill>
              </a:rPr>
              <a:t> yang </a:t>
            </a:r>
            <a:r>
              <a:rPr lang="en-US" sz="1500" dirty="0" err="1">
                <a:solidFill>
                  <a:schemeClr val="dk1"/>
                </a:solidFill>
              </a:rPr>
              <a:t>dicancel</a:t>
            </a:r>
            <a:r>
              <a:rPr lang="en-US" sz="1500" dirty="0">
                <a:solidFill>
                  <a:schemeClr val="dk1"/>
                </a:solidFill>
              </a:rPr>
              <a:t> juga  </a:t>
            </a:r>
            <a:r>
              <a:rPr lang="en-US" sz="1500" dirty="0" err="1">
                <a:solidFill>
                  <a:schemeClr val="dk1"/>
                </a:solidFill>
              </a:rPr>
              <a:t>mengalami</a:t>
            </a:r>
            <a:r>
              <a:rPr lang="en-US" sz="1500" dirty="0">
                <a:solidFill>
                  <a:schemeClr val="dk1"/>
                </a:solidFill>
              </a:rPr>
              <a:t> </a:t>
            </a:r>
            <a:r>
              <a:rPr lang="en-US" sz="1500" dirty="0" err="1">
                <a:solidFill>
                  <a:schemeClr val="dk1"/>
                </a:solidFill>
              </a:rPr>
              <a:t>peningkatan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tahun</a:t>
            </a:r>
            <a:r>
              <a:rPr lang="en-US" sz="1500" dirty="0">
                <a:solidFill>
                  <a:schemeClr val="dk1"/>
                </a:solidFill>
              </a:rPr>
              <a:t> 2017 </a:t>
            </a:r>
            <a:r>
              <a:rPr lang="en-US" sz="1500" dirty="0" err="1">
                <a:solidFill>
                  <a:schemeClr val="dk1"/>
                </a:solidFill>
              </a:rPr>
              <a:t>ke</a:t>
            </a:r>
            <a:r>
              <a:rPr lang="en-US" sz="1500" dirty="0">
                <a:solidFill>
                  <a:schemeClr val="dk1"/>
                </a:solidFill>
              </a:rPr>
              <a:t> </a:t>
            </a:r>
            <a:r>
              <a:rPr lang="en-US" sz="1500" dirty="0" err="1">
                <a:solidFill>
                  <a:schemeClr val="dk1"/>
                </a:solidFill>
              </a:rPr>
              <a:t>tahun</a:t>
            </a:r>
            <a:r>
              <a:rPr lang="en-US" sz="1500" dirty="0">
                <a:solidFill>
                  <a:schemeClr val="dk1"/>
                </a:solidFill>
              </a:rPr>
              <a:t> 2018. Health beauty </a:t>
            </a:r>
            <a:r>
              <a:rPr lang="en-US" sz="1500" dirty="0" err="1">
                <a:solidFill>
                  <a:schemeClr val="dk1"/>
                </a:solidFill>
              </a:rPr>
              <a:t>menjadi</a:t>
            </a:r>
            <a:r>
              <a:rPr lang="en-US" sz="1500" dirty="0">
                <a:solidFill>
                  <a:schemeClr val="dk1"/>
                </a:solidFill>
              </a:rPr>
              <a:t> salah </a:t>
            </a:r>
            <a:r>
              <a:rPr lang="en-US" sz="1500" dirty="0" err="1">
                <a:solidFill>
                  <a:schemeClr val="dk1"/>
                </a:solidFill>
              </a:rPr>
              <a:t>satu</a:t>
            </a:r>
            <a:r>
              <a:rPr lang="en-US" sz="1500" dirty="0">
                <a:solidFill>
                  <a:schemeClr val="dk1"/>
                </a:solidFill>
              </a:rPr>
              <a:t> yang paling </a:t>
            </a:r>
            <a:r>
              <a:rPr lang="en-US" sz="1500" dirty="0" err="1">
                <a:solidFill>
                  <a:schemeClr val="dk1"/>
                </a:solidFill>
              </a:rPr>
              <a:t>banyak</a:t>
            </a:r>
            <a:r>
              <a:rPr lang="en-US" sz="1500" dirty="0">
                <a:solidFill>
                  <a:schemeClr val="dk1"/>
                </a:solidFill>
              </a:rPr>
              <a:t> </a:t>
            </a:r>
            <a:r>
              <a:rPr lang="en-US" sz="1500" dirty="0" err="1">
                <a:solidFill>
                  <a:schemeClr val="dk1"/>
                </a:solidFill>
              </a:rPr>
              <a:t>dicancel</a:t>
            </a:r>
            <a:r>
              <a:rPr lang="en-US" sz="1500" dirty="0">
                <a:solidFill>
                  <a:schemeClr val="dk1"/>
                </a:solidFill>
              </a:rPr>
              <a:t> di </a:t>
            </a:r>
            <a:r>
              <a:rPr lang="en-US" sz="1500" dirty="0" err="1">
                <a:solidFill>
                  <a:schemeClr val="dk1"/>
                </a:solidFill>
              </a:rPr>
              <a:t>tahun</a:t>
            </a:r>
            <a:r>
              <a:rPr lang="en-US" sz="1500" dirty="0">
                <a:solidFill>
                  <a:schemeClr val="dk1"/>
                </a:solidFill>
              </a:rPr>
              <a:t> 2018.</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indent="0">
              <a:buClr>
                <a:schemeClr val="dk1"/>
              </a:buClr>
              <a:buSzPts val="1500"/>
              <a:buNone/>
            </a:pPr>
            <a:r>
              <a:rPr lang="en-ID" sz="1600" dirty="0">
                <a:solidFill>
                  <a:schemeClr val="dk1"/>
                </a:solidFill>
              </a:rPr>
              <a:t>Hal </a:t>
            </a:r>
            <a:r>
              <a:rPr lang="en-ID" sz="1600" dirty="0" err="1">
                <a:solidFill>
                  <a:schemeClr val="dk1"/>
                </a:solidFill>
              </a:rPr>
              <a:t>ini</a:t>
            </a:r>
            <a:r>
              <a:rPr lang="en-ID" sz="1600" dirty="0">
                <a:solidFill>
                  <a:schemeClr val="dk1"/>
                </a:solidFill>
              </a:rPr>
              <a:t> </a:t>
            </a:r>
            <a:r>
              <a:rPr lang="en-ID" sz="1600" dirty="0" err="1">
                <a:solidFill>
                  <a:schemeClr val="dk1"/>
                </a:solidFill>
              </a:rPr>
              <a:t>mungkin</a:t>
            </a:r>
            <a:r>
              <a:rPr lang="en-ID" sz="1600" dirty="0">
                <a:solidFill>
                  <a:schemeClr val="dk1"/>
                </a:solidFill>
              </a:rPr>
              <a:t> </a:t>
            </a:r>
            <a:r>
              <a:rPr lang="en-ID" sz="1600" dirty="0" err="1">
                <a:solidFill>
                  <a:schemeClr val="dk1"/>
                </a:solidFill>
              </a:rPr>
              <a:t>terjadi</a:t>
            </a:r>
            <a:r>
              <a:rPr lang="en-ID" sz="1600" dirty="0">
                <a:solidFill>
                  <a:schemeClr val="dk1"/>
                </a:solidFill>
              </a:rPr>
              <a:t> </a:t>
            </a:r>
            <a:r>
              <a:rPr lang="en-ID" sz="1600" dirty="0" err="1">
                <a:solidFill>
                  <a:schemeClr val="dk1"/>
                </a:solidFill>
              </a:rPr>
              <a:t>karena</a:t>
            </a:r>
            <a:r>
              <a:rPr lang="en-ID" sz="1600" dirty="0">
                <a:solidFill>
                  <a:schemeClr val="dk1"/>
                </a:solidFill>
              </a:rPr>
              <a:t> pada </a:t>
            </a:r>
            <a:r>
              <a:rPr lang="en-ID" sz="1600" dirty="0" err="1">
                <a:solidFill>
                  <a:schemeClr val="dk1"/>
                </a:solidFill>
              </a:rPr>
              <a:t>tahun</a:t>
            </a:r>
            <a:r>
              <a:rPr lang="en-ID" sz="1600" dirty="0">
                <a:solidFill>
                  <a:schemeClr val="dk1"/>
                </a:solidFill>
              </a:rPr>
              <a:t> 2018 </a:t>
            </a:r>
            <a:r>
              <a:rPr lang="en-ID" sz="1600" dirty="0" err="1">
                <a:solidFill>
                  <a:schemeClr val="dk1"/>
                </a:solidFill>
              </a:rPr>
              <a:t>memang</a:t>
            </a:r>
            <a:r>
              <a:rPr lang="en-ID" sz="1600" dirty="0">
                <a:solidFill>
                  <a:schemeClr val="dk1"/>
                </a:solidFill>
              </a:rPr>
              <a:t> </a:t>
            </a:r>
            <a:r>
              <a:rPr lang="en-ID" sz="1600" dirty="0" err="1">
                <a:solidFill>
                  <a:schemeClr val="dk1"/>
                </a:solidFill>
              </a:rPr>
              <a:t>kategori</a:t>
            </a:r>
            <a:r>
              <a:rPr lang="en-ID" sz="1600" dirty="0">
                <a:solidFill>
                  <a:schemeClr val="dk1"/>
                </a:solidFill>
              </a:rPr>
              <a:t> </a:t>
            </a:r>
            <a:r>
              <a:rPr lang="en-ID" sz="1600" dirty="0" err="1">
                <a:solidFill>
                  <a:schemeClr val="dk1"/>
                </a:solidFill>
              </a:rPr>
              <a:t>produk</a:t>
            </a:r>
            <a:r>
              <a:rPr lang="en-ID" sz="1600" dirty="0">
                <a:solidFill>
                  <a:schemeClr val="dk1"/>
                </a:solidFill>
              </a:rPr>
              <a:t> yang </a:t>
            </a:r>
            <a:r>
              <a:rPr lang="en-ID" sz="1600" dirty="0" err="1">
                <a:solidFill>
                  <a:schemeClr val="dk1"/>
                </a:solidFill>
              </a:rPr>
              <a:t>mendominasi</a:t>
            </a:r>
            <a:r>
              <a:rPr lang="en-ID" sz="1600" dirty="0">
                <a:solidFill>
                  <a:schemeClr val="dk1"/>
                </a:solidFill>
              </a:rPr>
              <a:t> </a:t>
            </a:r>
            <a:r>
              <a:rPr lang="en-ID" sz="1600" dirty="0" err="1">
                <a:solidFill>
                  <a:schemeClr val="dk1"/>
                </a:solidFill>
              </a:rPr>
              <a:t>keseluruhan</a:t>
            </a:r>
            <a:r>
              <a:rPr lang="en-ID" sz="1600" dirty="0">
                <a:solidFill>
                  <a:schemeClr val="dk1"/>
                </a:solidFill>
              </a:rPr>
              <a:t> </a:t>
            </a:r>
            <a:r>
              <a:rPr lang="en-ID" sz="1600" dirty="0" err="1">
                <a:solidFill>
                  <a:schemeClr val="dk1"/>
                </a:solidFill>
              </a:rPr>
              <a:t>transaksi</a:t>
            </a:r>
            <a:r>
              <a:rPr lang="en-ID" sz="1600" dirty="0">
                <a:solidFill>
                  <a:schemeClr val="dk1"/>
                </a:solidFill>
              </a:rPr>
              <a:t> </a:t>
            </a:r>
            <a:r>
              <a:rPr lang="en-ID" sz="1600" dirty="0" err="1">
                <a:solidFill>
                  <a:schemeClr val="dk1"/>
                </a:solidFill>
              </a:rPr>
              <a:t>adalah</a:t>
            </a:r>
            <a:r>
              <a:rPr lang="en-ID" sz="1600" dirty="0">
                <a:solidFill>
                  <a:schemeClr val="dk1"/>
                </a:solidFill>
              </a:rPr>
              <a:t> health &amp; beauty. </a:t>
            </a:r>
            <a:r>
              <a:rPr lang="en-ID" sz="1600" dirty="0" err="1">
                <a:solidFill>
                  <a:schemeClr val="dk1"/>
                </a:solidFill>
              </a:rPr>
              <a:t>Analisis</a:t>
            </a:r>
            <a:r>
              <a:rPr lang="en-ID" sz="1600" dirty="0">
                <a:solidFill>
                  <a:schemeClr val="dk1"/>
                </a:solidFill>
              </a:rPr>
              <a:t> </a:t>
            </a:r>
            <a:r>
              <a:rPr lang="en-ID" sz="1600" dirty="0" err="1">
                <a:solidFill>
                  <a:schemeClr val="dk1"/>
                </a:solidFill>
              </a:rPr>
              <a:t>lebih</a:t>
            </a:r>
            <a:r>
              <a:rPr lang="en-ID" sz="1600" dirty="0">
                <a:solidFill>
                  <a:schemeClr val="dk1"/>
                </a:solidFill>
              </a:rPr>
              <a:t> </a:t>
            </a:r>
            <a:r>
              <a:rPr lang="en-ID" sz="1600" dirty="0" err="1">
                <a:solidFill>
                  <a:schemeClr val="dk1"/>
                </a:solidFill>
              </a:rPr>
              <a:t>lanjut</a:t>
            </a:r>
            <a:r>
              <a:rPr lang="en-ID" sz="1600" dirty="0">
                <a:solidFill>
                  <a:schemeClr val="dk1"/>
                </a:solidFill>
              </a:rPr>
              <a:t> </a:t>
            </a:r>
            <a:r>
              <a:rPr lang="en-ID" sz="1600" dirty="0" err="1">
                <a:solidFill>
                  <a:schemeClr val="dk1"/>
                </a:solidFill>
              </a:rPr>
              <a:t>dapat</a:t>
            </a:r>
            <a:r>
              <a:rPr lang="en-ID" sz="1600" dirty="0">
                <a:solidFill>
                  <a:schemeClr val="dk1"/>
                </a:solidFill>
              </a:rPr>
              <a:t> </a:t>
            </a:r>
            <a:r>
              <a:rPr lang="en-ID" sz="1600" dirty="0" err="1">
                <a:solidFill>
                  <a:schemeClr val="dk1"/>
                </a:solidFill>
              </a:rPr>
              <a:t>dilakukan</a:t>
            </a:r>
            <a:r>
              <a:rPr lang="en-ID" sz="1600" dirty="0">
                <a:solidFill>
                  <a:schemeClr val="dk1"/>
                </a:solidFill>
              </a:rPr>
              <a:t> </a:t>
            </a:r>
            <a:r>
              <a:rPr lang="en-ID" sz="1600" dirty="0" err="1">
                <a:solidFill>
                  <a:schemeClr val="dk1"/>
                </a:solidFill>
              </a:rPr>
              <a:t>untuk</a:t>
            </a:r>
            <a:r>
              <a:rPr lang="en-ID" sz="1600" dirty="0">
                <a:solidFill>
                  <a:schemeClr val="dk1"/>
                </a:solidFill>
              </a:rPr>
              <a:t> </a:t>
            </a:r>
            <a:r>
              <a:rPr lang="en-ID" sz="1600" dirty="0" err="1">
                <a:solidFill>
                  <a:schemeClr val="dk1"/>
                </a:solidFill>
              </a:rPr>
              <a:t>mengkonfirmasi</a:t>
            </a:r>
            <a:r>
              <a:rPr lang="en-ID" sz="1600" dirty="0">
                <a:solidFill>
                  <a:schemeClr val="dk1"/>
                </a:solidFill>
              </a:rPr>
              <a:t> </a:t>
            </a:r>
            <a:r>
              <a:rPr lang="en-ID" sz="1600" dirty="0" err="1">
                <a:solidFill>
                  <a:schemeClr val="dk1"/>
                </a:solidFill>
              </a:rPr>
              <a:t>hal</a:t>
            </a:r>
            <a:r>
              <a:rPr lang="en-ID" sz="1600" dirty="0">
                <a:solidFill>
                  <a:schemeClr val="dk1"/>
                </a:solidFill>
              </a:rPr>
              <a:t> </a:t>
            </a:r>
            <a:r>
              <a:rPr lang="en-ID" sz="1600" dirty="0" err="1">
                <a:solidFill>
                  <a:schemeClr val="dk1"/>
                </a:solidFill>
              </a:rPr>
              <a:t>ini</a:t>
            </a:r>
            <a:r>
              <a:rPr lang="en-ID" sz="1600" dirty="0">
                <a:solidFill>
                  <a:schemeClr val="dk1"/>
                </a:solidFill>
              </a:rPr>
              <a:t>.</a:t>
            </a:r>
          </a:p>
          <a:p>
            <a:pPr marL="133350" lvl="0" indent="0" algn="l" rtl="0">
              <a:spcBef>
                <a:spcPts val="0"/>
              </a:spcBef>
              <a:spcAft>
                <a:spcPts val="0"/>
              </a:spcAft>
              <a:buClr>
                <a:schemeClr val="dk1"/>
              </a:buClr>
              <a:buSzPts val="1500"/>
              <a:buNone/>
            </a:pPr>
            <a:endParaRPr sz="1500" dirty="0">
              <a:solidFill>
                <a:schemeClr val="dk1"/>
              </a:solidFill>
            </a:endParaRPr>
          </a:p>
        </p:txBody>
      </p:sp>
      <p:graphicFrame>
        <p:nvGraphicFramePr>
          <p:cNvPr id="6" name="Chart 5">
            <a:extLst>
              <a:ext uri="{FF2B5EF4-FFF2-40B4-BE49-F238E27FC236}">
                <a16:creationId xmlns:a16="http://schemas.microsoft.com/office/drawing/2014/main" id="{D72D071E-F118-4D31-8D9C-46A688A0C989}"/>
              </a:ext>
            </a:extLst>
          </p:cNvPr>
          <p:cNvGraphicFramePr/>
          <p:nvPr/>
        </p:nvGraphicFramePr>
        <p:xfrm>
          <a:off x="566111" y="1484815"/>
          <a:ext cx="4333550" cy="32367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25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00" b="1" dirty="0">
                <a:solidFill>
                  <a:schemeClr val="lt1"/>
                </a:solidFill>
              </a:rPr>
              <a:t>Analysis of Annual Payment Type Usage</a:t>
            </a:r>
            <a:endParaRPr sz="3080" b="1" dirty="0">
              <a:solidFill>
                <a:schemeClr val="lt1"/>
              </a:solidFill>
            </a:endParaRPr>
          </a:p>
        </p:txBody>
      </p:sp>
    </p:spTree>
    <p:extLst>
      <p:ext uri="{BB962C8B-B14F-4D97-AF65-F5344CB8AC3E}">
        <p14:creationId xmlns:p14="http://schemas.microsoft.com/office/powerpoint/2010/main" val="1444781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sp>
        <p:nvSpPr>
          <p:cNvPr id="56" name="Google Shape;56;p13"/>
          <p:cNvSpPr txBox="1">
            <a:spLocks noGrp="1"/>
          </p:cNvSpPr>
          <p:nvPr>
            <p:ph type="body" idx="1"/>
          </p:nvPr>
        </p:nvSpPr>
        <p:spPr>
          <a:xfrm>
            <a:off x="311700" y="863950"/>
            <a:ext cx="8520600" cy="37050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endParaRPr sz="1500" dirty="0">
              <a:solidFill>
                <a:schemeClr val="dk1"/>
              </a:solidFill>
            </a:endParaRPr>
          </a:p>
        </p:txBody>
      </p:sp>
      <p:pic>
        <p:nvPicPr>
          <p:cNvPr id="1026" name="Picture 2">
            <a:extLst>
              <a:ext uri="{FF2B5EF4-FFF2-40B4-BE49-F238E27FC236}">
                <a16:creationId xmlns:a16="http://schemas.microsoft.com/office/drawing/2014/main" id="{33BF12A7-5555-4FA7-9D04-32E065E28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5168" y="1813560"/>
            <a:ext cx="5913664"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329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sp>
        <p:nvSpPr>
          <p:cNvPr id="56" name="Google Shape;56;p13"/>
          <p:cNvSpPr txBox="1">
            <a:spLocks noGrp="1"/>
          </p:cNvSpPr>
          <p:nvPr>
            <p:ph type="body" idx="1"/>
          </p:nvPr>
        </p:nvSpPr>
        <p:spPr>
          <a:xfrm>
            <a:off x="5745480" y="863950"/>
            <a:ext cx="3086820" cy="37050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Insight:</a:t>
            </a:r>
          </a:p>
          <a:p>
            <a:pPr marL="133350" lvl="0" indent="0" algn="l" rtl="0">
              <a:spcBef>
                <a:spcPts val="0"/>
              </a:spcBef>
              <a:spcAft>
                <a:spcPts val="0"/>
              </a:spcAft>
              <a:buClr>
                <a:schemeClr val="dk1"/>
              </a:buClr>
              <a:buSzPts val="1500"/>
              <a:buNone/>
            </a:pPr>
            <a:r>
              <a:rPr lang="en-US" sz="1500" dirty="0">
                <a:solidFill>
                  <a:schemeClr val="dk1"/>
                </a:solidFill>
              </a:rPr>
              <a:t>Data </a:t>
            </a:r>
            <a:r>
              <a:rPr lang="en-US" sz="1500" dirty="0" err="1">
                <a:solidFill>
                  <a:schemeClr val="dk1"/>
                </a:solidFill>
              </a:rPr>
              <a:t>diambil</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tahun</a:t>
            </a:r>
            <a:r>
              <a:rPr lang="en-US" sz="1500" dirty="0">
                <a:solidFill>
                  <a:schemeClr val="dk1"/>
                </a:solidFill>
              </a:rPr>
              <a:t> 2016 </a:t>
            </a:r>
            <a:r>
              <a:rPr lang="en-US" sz="1500" dirty="0" err="1">
                <a:solidFill>
                  <a:schemeClr val="dk1"/>
                </a:solidFill>
              </a:rPr>
              <a:t>sampai</a:t>
            </a:r>
            <a:r>
              <a:rPr lang="en-US" sz="1500" dirty="0">
                <a:solidFill>
                  <a:schemeClr val="dk1"/>
                </a:solidFill>
              </a:rPr>
              <a:t> 2018. </a:t>
            </a:r>
            <a:r>
              <a:rPr lang="en-US" sz="1500" dirty="0" err="1">
                <a:solidFill>
                  <a:schemeClr val="dk1"/>
                </a:solidFill>
              </a:rPr>
              <a:t>Dapat</a:t>
            </a:r>
            <a:r>
              <a:rPr lang="en-US" sz="1500" dirty="0">
                <a:solidFill>
                  <a:schemeClr val="dk1"/>
                </a:solidFill>
              </a:rPr>
              <a:t> </a:t>
            </a:r>
            <a:r>
              <a:rPr lang="en-US" sz="1500" dirty="0" err="1">
                <a:solidFill>
                  <a:schemeClr val="dk1"/>
                </a:solidFill>
              </a:rPr>
              <a:t>kita</a:t>
            </a:r>
            <a:r>
              <a:rPr lang="en-US" sz="1500" dirty="0">
                <a:solidFill>
                  <a:schemeClr val="dk1"/>
                </a:solidFill>
              </a:rPr>
              <a:t> </a:t>
            </a:r>
            <a:r>
              <a:rPr lang="en-US" sz="1500" dirty="0" err="1">
                <a:solidFill>
                  <a:schemeClr val="dk1"/>
                </a:solidFill>
              </a:rPr>
              <a:t>lihat</a:t>
            </a:r>
            <a:r>
              <a:rPr lang="en-US" sz="1500" dirty="0">
                <a:solidFill>
                  <a:schemeClr val="dk1"/>
                </a:solidFill>
              </a:rPr>
              <a:t> </a:t>
            </a:r>
            <a:r>
              <a:rPr lang="en-US" sz="1500" dirty="0" err="1">
                <a:solidFill>
                  <a:schemeClr val="dk1"/>
                </a:solidFill>
              </a:rPr>
              <a:t>bahwa</a:t>
            </a:r>
            <a:r>
              <a:rPr lang="en-US" sz="1500" dirty="0">
                <a:solidFill>
                  <a:schemeClr val="dk1"/>
                </a:solidFill>
              </a:rPr>
              <a:t> Credit Card </a:t>
            </a:r>
            <a:r>
              <a:rPr lang="en-US" sz="1500" dirty="0" err="1">
                <a:solidFill>
                  <a:schemeClr val="dk1"/>
                </a:solidFill>
              </a:rPr>
              <a:t>mendominasi</a:t>
            </a:r>
            <a:r>
              <a:rPr lang="en-US" sz="1500" dirty="0">
                <a:solidFill>
                  <a:schemeClr val="dk1"/>
                </a:solidFill>
              </a:rPr>
              <a:t> </a:t>
            </a:r>
            <a:r>
              <a:rPr lang="en-US" sz="1500" dirty="0" err="1">
                <a:solidFill>
                  <a:schemeClr val="dk1"/>
                </a:solidFill>
              </a:rPr>
              <a:t>dengan</a:t>
            </a:r>
            <a:r>
              <a:rPr lang="en-US" sz="1500" dirty="0">
                <a:solidFill>
                  <a:schemeClr val="dk1"/>
                </a:solidFill>
              </a:rPr>
              <a:t> 76795 customers yang </a:t>
            </a:r>
            <a:r>
              <a:rPr lang="en-US" sz="1500" dirty="0" err="1">
                <a:solidFill>
                  <a:schemeClr val="dk1"/>
                </a:solidFill>
              </a:rPr>
              <a:t>memaki</a:t>
            </a:r>
            <a:r>
              <a:rPr lang="en-US" sz="1500" dirty="0">
                <a:solidFill>
                  <a:schemeClr val="dk1"/>
                </a:solidFill>
              </a:rPr>
              <a:t> system </a:t>
            </a:r>
            <a:r>
              <a:rPr lang="en-US" sz="1500" dirty="0" err="1">
                <a:solidFill>
                  <a:schemeClr val="dk1"/>
                </a:solidFill>
              </a:rPr>
              <a:t>pembayan</a:t>
            </a:r>
            <a:r>
              <a:rPr lang="en-US" sz="1500" dirty="0">
                <a:solidFill>
                  <a:schemeClr val="dk1"/>
                </a:solidFill>
              </a:rPr>
              <a:t> </a:t>
            </a:r>
            <a:r>
              <a:rPr lang="en-US" sz="1500" dirty="0" err="1">
                <a:solidFill>
                  <a:schemeClr val="dk1"/>
                </a:solidFill>
              </a:rPr>
              <a:t>ini</a:t>
            </a:r>
            <a:r>
              <a:rPr lang="en-US" sz="1500" dirty="0">
                <a:solidFill>
                  <a:schemeClr val="dk1"/>
                </a:solidFill>
              </a:rPr>
              <a:t>. </a:t>
            </a:r>
            <a:endParaRPr sz="1500" dirty="0">
              <a:solidFill>
                <a:schemeClr val="dk1"/>
              </a:solidFill>
            </a:endParaRPr>
          </a:p>
        </p:txBody>
      </p:sp>
      <p:graphicFrame>
        <p:nvGraphicFramePr>
          <p:cNvPr id="6" name="Chart 5">
            <a:extLst>
              <a:ext uri="{FF2B5EF4-FFF2-40B4-BE49-F238E27FC236}">
                <a16:creationId xmlns:a16="http://schemas.microsoft.com/office/drawing/2014/main" id="{1590AE99-5505-4D96-90DC-7665C51CD619}"/>
              </a:ext>
            </a:extLst>
          </p:cNvPr>
          <p:cNvGraphicFramePr/>
          <p:nvPr/>
        </p:nvGraphicFramePr>
        <p:xfrm>
          <a:off x="410760" y="1058878"/>
          <a:ext cx="5256475" cy="35614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30286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sp>
        <p:nvSpPr>
          <p:cNvPr id="56" name="Google Shape;56;p13"/>
          <p:cNvSpPr txBox="1">
            <a:spLocks noGrp="1"/>
          </p:cNvSpPr>
          <p:nvPr>
            <p:ph type="body" idx="1"/>
          </p:nvPr>
        </p:nvSpPr>
        <p:spPr>
          <a:xfrm>
            <a:off x="5745480" y="863950"/>
            <a:ext cx="3086820" cy="3705000"/>
          </a:xfrm>
          <a:prstGeom prst="rect">
            <a:avLst/>
          </a:prstGeom>
        </p:spPr>
        <p:txBody>
          <a:bodyPr spcFirstLastPara="1" wrap="square" lIns="91425" tIns="91425" rIns="91425" bIns="91425" anchor="t" anchorCtr="0">
            <a:normAutofit fontScale="77500" lnSpcReduction="20000"/>
          </a:bodyPr>
          <a:lstStyle/>
          <a:p>
            <a:pPr marL="133350" lvl="0" indent="0" algn="l" rtl="0">
              <a:spcBef>
                <a:spcPts val="0"/>
              </a:spcBef>
              <a:spcAft>
                <a:spcPts val="0"/>
              </a:spcAft>
              <a:buClr>
                <a:schemeClr val="dk1"/>
              </a:buClr>
              <a:buSzPts val="1500"/>
              <a:buNone/>
            </a:pPr>
            <a:r>
              <a:rPr lang="en-US" sz="1500" dirty="0">
                <a:solidFill>
                  <a:schemeClr val="dk1"/>
                </a:solidFill>
              </a:rPr>
              <a:t>Insight:</a:t>
            </a:r>
          </a:p>
          <a:p>
            <a:pPr marL="133350" lvl="0" indent="0" algn="l" rtl="0">
              <a:spcBef>
                <a:spcPts val="0"/>
              </a:spcBef>
              <a:spcAft>
                <a:spcPts val="0"/>
              </a:spcAft>
              <a:buClr>
                <a:schemeClr val="dk1"/>
              </a:buClr>
              <a:buSzPts val="1500"/>
              <a:buNone/>
            </a:pPr>
            <a:r>
              <a:rPr lang="en-US" sz="1500" dirty="0">
                <a:solidFill>
                  <a:schemeClr val="dk1"/>
                </a:solidFill>
              </a:rPr>
              <a:t>Data </a:t>
            </a:r>
            <a:r>
              <a:rPr lang="en-US" sz="1500" dirty="0" err="1">
                <a:solidFill>
                  <a:schemeClr val="dk1"/>
                </a:solidFill>
              </a:rPr>
              <a:t>diambil</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tahun</a:t>
            </a:r>
            <a:r>
              <a:rPr lang="en-US" sz="1500" dirty="0">
                <a:solidFill>
                  <a:schemeClr val="dk1"/>
                </a:solidFill>
              </a:rPr>
              <a:t> 2016 </a:t>
            </a:r>
            <a:r>
              <a:rPr lang="en-US" sz="1500" dirty="0" err="1">
                <a:solidFill>
                  <a:schemeClr val="dk1"/>
                </a:solidFill>
              </a:rPr>
              <a:t>sampai</a:t>
            </a:r>
            <a:r>
              <a:rPr lang="en-US" sz="1500" dirty="0">
                <a:solidFill>
                  <a:schemeClr val="dk1"/>
                </a:solidFill>
              </a:rPr>
              <a:t> 2018. </a:t>
            </a:r>
            <a:r>
              <a:rPr lang="en-US" sz="1500" dirty="0" err="1">
                <a:solidFill>
                  <a:schemeClr val="dk1"/>
                </a:solidFill>
              </a:rPr>
              <a:t>Dapat</a:t>
            </a:r>
            <a:r>
              <a:rPr lang="en-US" sz="1500" dirty="0">
                <a:solidFill>
                  <a:schemeClr val="dk1"/>
                </a:solidFill>
              </a:rPr>
              <a:t> </a:t>
            </a:r>
            <a:r>
              <a:rPr lang="en-US" sz="1500" dirty="0" err="1">
                <a:solidFill>
                  <a:schemeClr val="dk1"/>
                </a:solidFill>
              </a:rPr>
              <a:t>kita</a:t>
            </a:r>
            <a:r>
              <a:rPr lang="en-US" sz="1500" dirty="0">
                <a:solidFill>
                  <a:schemeClr val="dk1"/>
                </a:solidFill>
              </a:rPr>
              <a:t> </a:t>
            </a:r>
            <a:r>
              <a:rPr lang="en-US" sz="1500" dirty="0" err="1">
                <a:solidFill>
                  <a:schemeClr val="dk1"/>
                </a:solidFill>
              </a:rPr>
              <a:t>lihat</a:t>
            </a:r>
            <a:r>
              <a:rPr lang="en-US" sz="1500" dirty="0">
                <a:solidFill>
                  <a:schemeClr val="dk1"/>
                </a:solidFill>
              </a:rPr>
              <a:t> </a:t>
            </a:r>
            <a:r>
              <a:rPr lang="en-US" sz="1500" dirty="0" err="1">
                <a:solidFill>
                  <a:schemeClr val="dk1"/>
                </a:solidFill>
              </a:rPr>
              <a:t>bahwa</a:t>
            </a:r>
            <a:r>
              <a:rPr lang="en-US" sz="1500" dirty="0">
                <a:solidFill>
                  <a:schemeClr val="dk1"/>
                </a:solidFill>
              </a:rPr>
              <a:t> Debit Card, Credit Card, dan </a:t>
            </a:r>
            <a:r>
              <a:rPr lang="en-US" sz="1500" dirty="0" err="1">
                <a:solidFill>
                  <a:schemeClr val="dk1"/>
                </a:solidFill>
              </a:rPr>
              <a:t>Boleto</a:t>
            </a:r>
            <a:r>
              <a:rPr lang="en-US" sz="1500" dirty="0">
                <a:solidFill>
                  <a:schemeClr val="dk1"/>
                </a:solidFill>
              </a:rPr>
              <a:t> </a:t>
            </a:r>
            <a:r>
              <a:rPr lang="en-US" sz="1500" dirty="0" err="1">
                <a:solidFill>
                  <a:schemeClr val="dk1"/>
                </a:solidFill>
              </a:rPr>
              <a:t>mengalami</a:t>
            </a:r>
            <a:r>
              <a:rPr lang="en-US" sz="1500" dirty="0">
                <a:solidFill>
                  <a:schemeClr val="dk1"/>
                </a:solidFill>
              </a:rPr>
              <a:t> </a:t>
            </a:r>
            <a:r>
              <a:rPr lang="en-US" sz="1500" dirty="0" err="1">
                <a:solidFill>
                  <a:schemeClr val="dk1"/>
                </a:solidFill>
              </a:rPr>
              <a:t>kenaikan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tahun</a:t>
            </a:r>
            <a:r>
              <a:rPr lang="en-US" sz="1500" dirty="0">
                <a:solidFill>
                  <a:schemeClr val="dk1"/>
                </a:solidFill>
              </a:rPr>
              <a:t> 2017 </a:t>
            </a:r>
            <a:r>
              <a:rPr lang="en-US" sz="1500" dirty="0" err="1">
                <a:solidFill>
                  <a:schemeClr val="dk1"/>
                </a:solidFill>
              </a:rPr>
              <a:t>menuju</a:t>
            </a:r>
            <a:r>
              <a:rPr lang="en-US" sz="1500" dirty="0">
                <a:solidFill>
                  <a:schemeClr val="dk1"/>
                </a:solidFill>
              </a:rPr>
              <a:t> </a:t>
            </a:r>
            <a:r>
              <a:rPr lang="en-US" sz="1500" dirty="0" err="1">
                <a:solidFill>
                  <a:schemeClr val="dk1"/>
                </a:solidFill>
              </a:rPr>
              <a:t>tahun</a:t>
            </a:r>
            <a:r>
              <a:rPr lang="en-US" sz="1500" dirty="0">
                <a:solidFill>
                  <a:schemeClr val="dk1"/>
                </a:solidFill>
              </a:rPr>
              <a:t> 2018. Akan </a:t>
            </a:r>
            <a:r>
              <a:rPr lang="en-US" sz="1500" dirty="0" err="1">
                <a:solidFill>
                  <a:schemeClr val="dk1"/>
                </a:solidFill>
              </a:rPr>
              <a:t>tetapi</a:t>
            </a:r>
            <a:r>
              <a:rPr lang="en-US" sz="1500" dirty="0">
                <a:solidFill>
                  <a:schemeClr val="dk1"/>
                </a:solidFill>
              </a:rPr>
              <a:t>, </a:t>
            </a:r>
            <a:r>
              <a:rPr lang="en-US" sz="1500" dirty="0" err="1">
                <a:solidFill>
                  <a:schemeClr val="dk1"/>
                </a:solidFill>
              </a:rPr>
              <a:t>penggunaan</a:t>
            </a:r>
            <a:r>
              <a:rPr lang="en-US" sz="1500" dirty="0">
                <a:solidFill>
                  <a:schemeClr val="dk1"/>
                </a:solidFill>
              </a:rPr>
              <a:t> Voucher </a:t>
            </a:r>
            <a:r>
              <a:rPr lang="en-US" sz="1500" dirty="0" err="1">
                <a:solidFill>
                  <a:schemeClr val="dk1"/>
                </a:solidFill>
              </a:rPr>
              <a:t>mulai</a:t>
            </a:r>
            <a:r>
              <a:rPr lang="en-US" sz="1500" dirty="0">
                <a:solidFill>
                  <a:schemeClr val="dk1"/>
                </a:solidFill>
              </a:rPr>
              <a:t> </a:t>
            </a:r>
            <a:r>
              <a:rPr lang="en-US" sz="1500" dirty="0" err="1">
                <a:solidFill>
                  <a:schemeClr val="dk1"/>
                </a:solidFill>
              </a:rPr>
              <a:t>ditinggalkan</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terjadi</a:t>
            </a:r>
            <a:r>
              <a:rPr lang="en-US" sz="1500" dirty="0">
                <a:solidFill>
                  <a:schemeClr val="dk1"/>
                </a:solidFill>
              </a:rPr>
              <a:t> </a:t>
            </a:r>
            <a:r>
              <a:rPr lang="en-US" sz="1500" dirty="0" err="1">
                <a:solidFill>
                  <a:schemeClr val="dk1"/>
                </a:solidFill>
              </a:rPr>
              <a:t>penurunan</a:t>
            </a:r>
            <a:r>
              <a:rPr lang="en-US" sz="1500" dirty="0">
                <a:solidFill>
                  <a:schemeClr val="dk1"/>
                </a:solidFill>
              </a:rPr>
              <a:t> </a:t>
            </a:r>
            <a:r>
              <a:rPr lang="en-US" sz="1500" dirty="0" err="1">
                <a:solidFill>
                  <a:schemeClr val="dk1"/>
                </a:solidFill>
              </a:rPr>
              <a:t>pemakaian</a:t>
            </a:r>
            <a:r>
              <a:rPr lang="en-US" sz="1500" dirty="0">
                <a:solidFill>
                  <a:schemeClr val="dk1"/>
                </a:solidFill>
              </a:rPr>
              <a:t>. </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indent="0">
              <a:buClr>
                <a:schemeClr val="dk1"/>
              </a:buClr>
              <a:buSzPts val="1500"/>
              <a:buNone/>
            </a:pPr>
            <a:r>
              <a:rPr lang="en-ID" sz="1600" dirty="0">
                <a:solidFill>
                  <a:schemeClr val="dk1"/>
                </a:solidFill>
              </a:rPr>
              <a:t>Hal </a:t>
            </a:r>
            <a:r>
              <a:rPr lang="en-ID" sz="1600" dirty="0" err="1">
                <a:solidFill>
                  <a:schemeClr val="dk1"/>
                </a:solidFill>
              </a:rPr>
              <a:t>ini</a:t>
            </a:r>
            <a:r>
              <a:rPr lang="en-ID" sz="1600" dirty="0">
                <a:solidFill>
                  <a:schemeClr val="dk1"/>
                </a:solidFill>
              </a:rPr>
              <a:t> </a:t>
            </a:r>
            <a:r>
              <a:rPr lang="en-ID" sz="1600" dirty="0" err="1">
                <a:solidFill>
                  <a:schemeClr val="dk1"/>
                </a:solidFill>
              </a:rPr>
              <a:t>mungkin</a:t>
            </a:r>
            <a:r>
              <a:rPr lang="en-ID" sz="1600" dirty="0">
                <a:solidFill>
                  <a:schemeClr val="dk1"/>
                </a:solidFill>
              </a:rPr>
              <a:t> </a:t>
            </a:r>
            <a:r>
              <a:rPr lang="en-ID" sz="1600" dirty="0" err="1">
                <a:solidFill>
                  <a:schemeClr val="dk1"/>
                </a:solidFill>
              </a:rPr>
              <a:t>terjadi</a:t>
            </a:r>
            <a:r>
              <a:rPr lang="en-ID" sz="1600" dirty="0">
                <a:solidFill>
                  <a:schemeClr val="dk1"/>
                </a:solidFill>
              </a:rPr>
              <a:t> </a:t>
            </a:r>
            <a:r>
              <a:rPr lang="en-ID" sz="1600" dirty="0" err="1">
                <a:solidFill>
                  <a:schemeClr val="dk1"/>
                </a:solidFill>
              </a:rPr>
              <a:t>karena</a:t>
            </a:r>
            <a:r>
              <a:rPr lang="en-ID" sz="1600" dirty="0">
                <a:solidFill>
                  <a:schemeClr val="dk1"/>
                </a:solidFill>
              </a:rPr>
              <a:t> </a:t>
            </a:r>
            <a:r>
              <a:rPr lang="en-ID" sz="1600" dirty="0" err="1">
                <a:solidFill>
                  <a:schemeClr val="dk1"/>
                </a:solidFill>
              </a:rPr>
              <a:t>adanya</a:t>
            </a:r>
            <a:r>
              <a:rPr lang="en-ID" sz="1600" dirty="0">
                <a:solidFill>
                  <a:schemeClr val="dk1"/>
                </a:solidFill>
              </a:rPr>
              <a:t> </a:t>
            </a:r>
            <a:r>
              <a:rPr lang="en-ID" sz="1600" dirty="0" err="1">
                <a:solidFill>
                  <a:schemeClr val="dk1"/>
                </a:solidFill>
              </a:rPr>
              <a:t>promosi</a:t>
            </a:r>
            <a:r>
              <a:rPr lang="en-ID" sz="1600" dirty="0">
                <a:solidFill>
                  <a:schemeClr val="dk1"/>
                </a:solidFill>
              </a:rPr>
              <a:t>/</a:t>
            </a:r>
            <a:r>
              <a:rPr lang="en-ID" sz="1600" dirty="0" err="1">
                <a:solidFill>
                  <a:schemeClr val="dk1"/>
                </a:solidFill>
              </a:rPr>
              <a:t>kerja</a:t>
            </a:r>
            <a:r>
              <a:rPr lang="en-ID" sz="1600" dirty="0">
                <a:solidFill>
                  <a:schemeClr val="dk1"/>
                </a:solidFill>
              </a:rPr>
              <a:t> </a:t>
            </a:r>
            <a:r>
              <a:rPr lang="en-ID" sz="1600" dirty="0" err="1">
                <a:solidFill>
                  <a:schemeClr val="dk1"/>
                </a:solidFill>
              </a:rPr>
              <a:t>sama</a:t>
            </a:r>
            <a:r>
              <a:rPr lang="en-ID" sz="1600" dirty="0">
                <a:solidFill>
                  <a:schemeClr val="dk1"/>
                </a:solidFill>
              </a:rPr>
              <a:t> </a:t>
            </a:r>
            <a:r>
              <a:rPr lang="en-ID" sz="1600" dirty="0" err="1">
                <a:solidFill>
                  <a:schemeClr val="dk1"/>
                </a:solidFill>
              </a:rPr>
              <a:t>dengan</a:t>
            </a:r>
            <a:r>
              <a:rPr lang="en-ID" sz="1600" dirty="0">
                <a:solidFill>
                  <a:schemeClr val="dk1"/>
                </a:solidFill>
              </a:rPr>
              <a:t> </a:t>
            </a:r>
            <a:r>
              <a:rPr lang="en-ID" sz="1600" dirty="0" err="1">
                <a:solidFill>
                  <a:schemeClr val="dk1"/>
                </a:solidFill>
              </a:rPr>
              <a:t>kartu</a:t>
            </a:r>
            <a:r>
              <a:rPr lang="en-ID" sz="1600" dirty="0">
                <a:solidFill>
                  <a:schemeClr val="dk1"/>
                </a:solidFill>
              </a:rPr>
              <a:t> debit </a:t>
            </a:r>
            <a:r>
              <a:rPr lang="en-ID" sz="1600" dirty="0" err="1">
                <a:solidFill>
                  <a:schemeClr val="dk1"/>
                </a:solidFill>
              </a:rPr>
              <a:t>tertentu</a:t>
            </a:r>
            <a:r>
              <a:rPr lang="en-ID" sz="1600" dirty="0">
                <a:solidFill>
                  <a:schemeClr val="dk1"/>
                </a:solidFill>
              </a:rPr>
              <a:t> dan juga </a:t>
            </a:r>
            <a:r>
              <a:rPr lang="en-ID" sz="1600" dirty="0" err="1">
                <a:solidFill>
                  <a:schemeClr val="dk1"/>
                </a:solidFill>
              </a:rPr>
              <a:t>pengurangan</a:t>
            </a:r>
            <a:r>
              <a:rPr lang="en-ID" sz="1600" dirty="0">
                <a:solidFill>
                  <a:schemeClr val="dk1"/>
                </a:solidFill>
              </a:rPr>
              <a:t> </a:t>
            </a:r>
            <a:r>
              <a:rPr lang="en-ID" sz="1600" dirty="0" err="1">
                <a:solidFill>
                  <a:schemeClr val="dk1"/>
                </a:solidFill>
              </a:rPr>
              <a:t>metode</a:t>
            </a:r>
            <a:r>
              <a:rPr lang="en-ID" sz="1600" dirty="0">
                <a:solidFill>
                  <a:schemeClr val="dk1"/>
                </a:solidFill>
              </a:rPr>
              <a:t> </a:t>
            </a:r>
            <a:r>
              <a:rPr lang="en-ID" sz="1600" dirty="0" err="1">
                <a:solidFill>
                  <a:schemeClr val="dk1"/>
                </a:solidFill>
              </a:rPr>
              <a:t>promosi</a:t>
            </a:r>
            <a:r>
              <a:rPr lang="en-ID" sz="1600" dirty="0">
                <a:solidFill>
                  <a:schemeClr val="dk1"/>
                </a:solidFill>
              </a:rPr>
              <a:t> </a:t>
            </a:r>
            <a:r>
              <a:rPr lang="en-ID" sz="1600" dirty="0" err="1">
                <a:solidFill>
                  <a:schemeClr val="dk1"/>
                </a:solidFill>
              </a:rPr>
              <a:t>menggunakan</a:t>
            </a:r>
            <a:r>
              <a:rPr lang="en-ID" sz="1600" dirty="0">
                <a:solidFill>
                  <a:schemeClr val="dk1"/>
                </a:solidFill>
              </a:rPr>
              <a:t> voucher. </a:t>
            </a:r>
            <a:r>
              <a:rPr lang="en-ID" sz="1600" dirty="0" err="1">
                <a:solidFill>
                  <a:schemeClr val="dk1"/>
                </a:solidFill>
              </a:rPr>
              <a:t>Analisis</a:t>
            </a:r>
            <a:r>
              <a:rPr lang="en-ID" sz="1600" dirty="0">
                <a:solidFill>
                  <a:schemeClr val="dk1"/>
                </a:solidFill>
              </a:rPr>
              <a:t> </a:t>
            </a:r>
            <a:r>
              <a:rPr lang="en-ID" sz="1600" dirty="0" err="1">
                <a:solidFill>
                  <a:schemeClr val="dk1"/>
                </a:solidFill>
              </a:rPr>
              <a:t>lebih</a:t>
            </a:r>
            <a:r>
              <a:rPr lang="en-ID" sz="1600" dirty="0">
                <a:solidFill>
                  <a:schemeClr val="dk1"/>
                </a:solidFill>
              </a:rPr>
              <a:t> </a:t>
            </a:r>
            <a:r>
              <a:rPr lang="en-ID" sz="1600" dirty="0" err="1">
                <a:solidFill>
                  <a:schemeClr val="dk1"/>
                </a:solidFill>
              </a:rPr>
              <a:t>lanjut</a:t>
            </a:r>
            <a:r>
              <a:rPr lang="en-ID" sz="1600" dirty="0">
                <a:solidFill>
                  <a:schemeClr val="dk1"/>
                </a:solidFill>
              </a:rPr>
              <a:t> </a:t>
            </a:r>
            <a:r>
              <a:rPr lang="en-ID" sz="1600" dirty="0" err="1">
                <a:solidFill>
                  <a:schemeClr val="dk1"/>
                </a:solidFill>
              </a:rPr>
              <a:t>dapat</a:t>
            </a:r>
            <a:r>
              <a:rPr lang="en-ID" sz="1600" dirty="0">
                <a:solidFill>
                  <a:schemeClr val="dk1"/>
                </a:solidFill>
              </a:rPr>
              <a:t> </a:t>
            </a:r>
            <a:r>
              <a:rPr lang="en-ID" sz="1600" dirty="0" err="1">
                <a:solidFill>
                  <a:schemeClr val="dk1"/>
                </a:solidFill>
              </a:rPr>
              <a:t>dilakukan</a:t>
            </a:r>
            <a:r>
              <a:rPr lang="en-ID" sz="1600" dirty="0">
                <a:solidFill>
                  <a:schemeClr val="dk1"/>
                </a:solidFill>
              </a:rPr>
              <a:t> </a:t>
            </a:r>
            <a:r>
              <a:rPr lang="en-ID" sz="1600" dirty="0" err="1">
                <a:solidFill>
                  <a:schemeClr val="dk1"/>
                </a:solidFill>
              </a:rPr>
              <a:t>dengan</a:t>
            </a:r>
            <a:r>
              <a:rPr lang="en-ID" sz="1600" dirty="0">
                <a:solidFill>
                  <a:schemeClr val="dk1"/>
                </a:solidFill>
              </a:rPr>
              <a:t> </a:t>
            </a:r>
            <a:r>
              <a:rPr lang="en-ID" sz="1600" dirty="0" err="1">
                <a:solidFill>
                  <a:schemeClr val="dk1"/>
                </a:solidFill>
              </a:rPr>
              <a:t>melakukan</a:t>
            </a:r>
            <a:r>
              <a:rPr lang="en-ID" sz="1600" dirty="0">
                <a:solidFill>
                  <a:schemeClr val="dk1"/>
                </a:solidFill>
              </a:rPr>
              <a:t> </a:t>
            </a:r>
            <a:r>
              <a:rPr lang="en-ID" sz="1600" dirty="0" err="1">
                <a:solidFill>
                  <a:schemeClr val="dk1"/>
                </a:solidFill>
              </a:rPr>
              <a:t>konfirmasi</a:t>
            </a:r>
            <a:r>
              <a:rPr lang="en-ID" sz="1600" dirty="0">
                <a:solidFill>
                  <a:schemeClr val="dk1"/>
                </a:solidFill>
              </a:rPr>
              <a:t> </a:t>
            </a:r>
            <a:r>
              <a:rPr lang="en-ID" sz="1600" dirty="0" err="1">
                <a:solidFill>
                  <a:schemeClr val="dk1"/>
                </a:solidFill>
              </a:rPr>
              <a:t>dengan</a:t>
            </a:r>
            <a:r>
              <a:rPr lang="en-ID" sz="1600" dirty="0">
                <a:solidFill>
                  <a:schemeClr val="dk1"/>
                </a:solidFill>
              </a:rPr>
              <a:t> </a:t>
            </a:r>
            <a:r>
              <a:rPr lang="en-ID" sz="1600" dirty="0" err="1">
                <a:solidFill>
                  <a:schemeClr val="dk1"/>
                </a:solidFill>
              </a:rPr>
              <a:t>departemen</a:t>
            </a:r>
            <a:r>
              <a:rPr lang="en-ID" sz="1600" dirty="0">
                <a:solidFill>
                  <a:schemeClr val="dk1"/>
                </a:solidFill>
              </a:rPr>
              <a:t> lain, </a:t>
            </a:r>
            <a:r>
              <a:rPr lang="en-ID" sz="1600" dirty="0" err="1">
                <a:solidFill>
                  <a:schemeClr val="dk1"/>
                </a:solidFill>
              </a:rPr>
              <a:t>terkait</a:t>
            </a:r>
            <a:r>
              <a:rPr lang="en-ID" sz="1600" dirty="0">
                <a:solidFill>
                  <a:schemeClr val="dk1"/>
                </a:solidFill>
              </a:rPr>
              <a:t> </a:t>
            </a:r>
            <a:r>
              <a:rPr lang="en-ID" sz="1600" dirty="0" err="1">
                <a:solidFill>
                  <a:schemeClr val="dk1"/>
                </a:solidFill>
              </a:rPr>
              <a:t>hal</a:t>
            </a:r>
            <a:r>
              <a:rPr lang="en-ID" sz="1600" dirty="0">
                <a:solidFill>
                  <a:schemeClr val="dk1"/>
                </a:solidFill>
              </a:rPr>
              <a:t> </a:t>
            </a:r>
            <a:r>
              <a:rPr lang="en-ID" sz="1600" dirty="0" err="1">
                <a:solidFill>
                  <a:schemeClr val="dk1"/>
                </a:solidFill>
              </a:rPr>
              <a:t>ini</a:t>
            </a:r>
            <a:r>
              <a:rPr lang="en-ID" sz="1600" dirty="0">
                <a:solidFill>
                  <a:schemeClr val="dk1"/>
                </a:solidFill>
              </a:rPr>
              <a:t>.</a:t>
            </a:r>
          </a:p>
          <a:p>
            <a:pPr marL="133350" lvl="0" indent="0" algn="l" rtl="0">
              <a:spcBef>
                <a:spcPts val="0"/>
              </a:spcBef>
              <a:spcAft>
                <a:spcPts val="0"/>
              </a:spcAft>
              <a:buClr>
                <a:schemeClr val="dk1"/>
              </a:buClr>
              <a:buSzPts val="1500"/>
              <a:buNone/>
            </a:pPr>
            <a:endParaRPr sz="1500" dirty="0">
              <a:solidFill>
                <a:schemeClr val="dk1"/>
              </a:solidFill>
            </a:endParaRPr>
          </a:p>
        </p:txBody>
      </p:sp>
      <p:graphicFrame>
        <p:nvGraphicFramePr>
          <p:cNvPr id="7" name="Chart 6">
            <a:extLst>
              <a:ext uri="{FF2B5EF4-FFF2-40B4-BE49-F238E27FC236}">
                <a16:creationId xmlns:a16="http://schemas.microsoft.com/office/drawing/2014/main" id="{B6A33DF7-8263-4DFD-96CC-C42DBD8CAA24}"/>
              </a:ext>
            </a:extLst>
          </p:cNvPr>
          <p:cNvGraphicFramePr/>
          <p:nvPr/>
        </p:nvGraphicFramePr>
        <p:xfrm>
          <a:off x="185854" y="964580"/>
          <a:ext cx="5434361" cy="325166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6386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E41F7B-7EE3-497F-8174-C437FA84288A}"/>
              </a:ext>
            </a:extLst>
          </p:cNvPr>
          <p:cNvSpPr>
            <a:spLocks noGrp="1"/>
          </p:cNvSpPr>
          <p:nvPr>
            <p:ph type="body" idx="1"/>
          </p:nvPr>
        </p:nvSpPr>
        <p:spPr/>
        <p:txBody>
          <a:bodyPr/>
          <a:lstStyle/>
          <a:p>
            <a:endParaRPr lang="en-ID" dirty="0"/>
          </a:p>
        </p:txBody>
      </p:sp>
      <p:pic>
        <p:nvPicPr>
          <p:cNvPr id="5" name="Picture 4">
            <a:extLst>
              <a:ext uri="{FF2B5EF4-FFF2-40B4-BE49-F238E27FC236}">
                <a16:creationId xmlns:a16="http://schemas.microsoft.com/office/drawing/2014/main" id="{33FB4E25-36D9-45BF-B3DB-945E481B98BD}"/>
              </a:ext>
            </a:extLst>
          </p:cNvPr>
          <p:cNvPicPr>
            <a:picLocks noChangeAspect="1"/>
          </p:cNvPicPr>
          <p:nvPr/>
        </p:nvPicPr>
        <p:blipFill>
          <a:blip r:embed="rId2"/>
          <a:stretch>
            <a:fillRect/>
          </a:stretch>
        </p:blipFill>
        <p:spPr>
          <a:xfrm>
            <a:off x="2674204" y="1259699"/>
            <a:ext cx="3795592" cy="3309176"/>
          </a:xfrm>
          <a:prstGeom prst="rect">
            <a:avLst/>
          </a:prstGeom>
        </p:spPr>
      </p:pic>
      <p:sp>
        <p:nvSpPr>
          <p:cNvPr id="6" name="Google Shape;113;p27">
            <a:extLst>
              <a:ext uri="{FF2B5EF4-FFF2-40B4-BE49-F238E27FC236}">
                <a16:creationId xmlns:a16="http://schemas.microsoft.com/office/drawing/2014/main" id="{EFE77C21-2F10-43BE-A4BE-F8637EE1CA2B}"/>
              </a:ext>
            </a:extLst>
          </p:cNvPr>
          <p:cNvSpPr txBox="1">
            <a:spLocks/>
          </p:cNvSpPr>
          <p:nvPr/>
        </p:nvSpPr>
        <p:spPr>
          <a:xfrm>
            <a:off x="0" y="-12175"/>
            <a:ext cx="78660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r>
              <a:rPr lang="en-ID" b="1" dirty="0"/>
              <a:t>Data Preparation</a:t>
            </a:r>
          </a:p>
        </p:txBody>
      </p:sp>
    </p:spTree>
    <p:extLst>
      <p:ext uri="{BB962C8B-B14F-4D97-AF65-F5344CB8AC3E}">
        <p14:creationId xmlns:p14="http://schemas.microsoft.com/office/powerpoint/2010/main" val="1881537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657484-3184-4B6B-A849-7E984280D56C}"/>
              </a:ext>
            </a:extLst>
          </p:cNvPr>
          <p:cNvSpPr>
            <a:spLocks noGrp="1"/>
          </p:cNvSpPr>
          <p:nvPr>
            <p:ph type="body" idx="1"/>
          </p:nvPr>
        </p:nvSpPr>
        <p:spPr/>
        <p:txBody>
          <a:bodyPr/>
          <a:lstStyle/>
          <a:p>
            <a:r>
              <a:rPr lang="en-US" dirty="0" err="1"/>
              <a:t>Pembuatan</a:t>
            </a:r>
            <a:r>
              <a:rPr lang="en-US" dirty="0"/>
              <a:t> ERD </a:t>
            </a:r>
            <a:r>
              <a:rPr lang="en-US" dirty="0" err="1"/>
              <a:t>dimulai</a:t>
            </a:r>
            <a:r>
              <a:rPr lang="en-US" dirty="0"/>
              <a:t> </a:t>
            </a:r>
            <a:r>
              <a:rPr lang="en-US" dirty="0" err="1"/>
              <a:t>dari</a:t>
            </a:r>
            <a:r>
              <a:rPr lang="en-US" dirty="0"/>
              <a:t> </a:t>
            </a:r>
            <a:r>
              <a:rPr lang="en-US" dirty="0" err="1"/>
              <a:t>pembuatan</a:t>
            </a:r>
            <a:r>
              <a:rPr lang="en-US" dirty="0"/>
              <a:t> table yang </a:t>
            </a:r>
            <a:r>
              <a:rPr lang="en-US" dirty="0" err="1"/>
              <a:t>diinisasi</a:t>
            </a:r>
            <a:r>
              <a:rPr lang="en-US" dirty="0"/>
              <a:t> </a:t>
            </a:r>
            <a:r>
              <a:rPr lang="en-US" dirty="0" err="1"/>
              <a:t>dengan</a:t>
            </a:r>
            <a:r>
              <a:rPr lang="en-US" dirty="0"/>
              <a:t> </a:t>
            </a:r>
            <a:r>
              <a:rPr lang="en-US" dirty="0" err="1"/>
              <a:t>sintax</a:t>
            </a:r>
            <a:r>
              <a:rPr lang="en-US" dirty="0"/>
              <a:t> </a:t>
            </a:r>
            <a:r>
              <a:rPr lang="en-US" dirty="0" err="1"/>
              <a:t>create_table</a:t>
            </a:r>
            <a:r>
              <a:rPr lang="en-US" dirty="0"/>
              <a:t> dan </a:t>
            </a:r>
            <a:r>
              <a:rPr lang="en-US" dirty="0" err="1"/>
              <a:t>memasukkan</a:t>
            </a:r>
            <a:r>
              <a:rPr lang="en-US" dirty="0"/>
              <a:t> value-value yang </a:t>
            </a:r>
            <a:r>
              <a:rPr lang="en-US" dirty="0" err="1"/>
              <a:t>diperlukan</a:t>
            </a:r>
            <a:r>
              <a:rPr lang="en-US" dirty="0"/>
              <a:t> </a:t>
            </a:r>
            <a:r>
              <a:rPr lang="en-US" dirty="0" err="1"/>
              <a:t>seperti</a:t>
            </a:r>
            <a:r>
              <a:rPr lang="en-US" dirty="0"/>
              <a:t> varchar(250), integer, timestamp, and real.</a:t>
            </a:r>
          </a:p>
          <a:p>
            <a:r>
              <a:rPr lang="en-US" dirty="0" err="1"/>
              <a:t>Setelah</a:t>
            </a:r>
            <a:r>
              <a:rPr lang="en-US" dirty="0"/>
              <a:t> </a:t>
            </a:r>
            <a:r>
              <a:rPr lang="en-US" dirty="0" err="1"/>
              <a:t>pembuatan</a:t>
            </a:r>
            <a:r>
              <a:rPr lang="en-US" dirty="0"/>
              <a:t> table </a:t>
            </a:r>
            <a:r>
              <a:rPr lang="en-US" dirty="0" err="1"/>
              <a:t>kita</a:t>
            </a:r>
            <a:r>
              <a:rPr lang="en-US" dirty="0"/>
              <a:t> </a:t>
            </a:r>
            <a:r>
              <a:rPr lang="en-US" dirty="0" err="1"/>
              <a:t>harus</a:t>
            </a:r>
            <a:r>
              <a:rPr lang="en-US" dirty="0"/>
              <a:t> </a:t>
            </a:r>
            <a:r>
              <a:rPr lang="en-US" dirty="0" err="1"/>
              <a:t>menggabungkan</a:t>
            </a:r>
            <a:r>
              <a:rPr lang="en-US" dirty="0"/>
              <a:t> </a:t>
            </a:r>
            <a:r>
              <a:rPr lang="en-US" dirty="0" err="1"/>
              <a:t>dengan</a:t>
            </a:r>
            <a:r>
              <a:rPr lang="en-US" dirty="0"/>
              <a:t>  alter table. Pada </a:t>
            </a:r>
            <a:r>
              <a:rPr lang="en-US" dirty="0" err="1"/>
              <a:t>tahap</a:t>
            </a:r>
            <a:r>
              <a:rPr lang="en-US" dirty="0"/>
              <a:t> </a:t>
            </a:r>
            <a:r>
              <a:rPr lang="en-US" dirty="0" err="1"/>
              <a:t>ini</a:t>
            </a:r>
            <a:r>
              <a:rPr lang="en-US" dirty="0"/>
              <a:t>, </a:t>
            </a:r>
            <a:r>
              <a:rPr lang="en-US" dirty="0" err="1"/>
              <a:t>gambar</a:t>
            </a:r>
            <a:r>
              <a:rPr lang="en-US" dirty="0"/>
              <a:t> diagram </a:t>
            </a:r>
            <a:r>
              <a:rPr lang="en-US" dirty="0" err="1"/>
              <a:t>sudah</a:t>
            </a:r>
            <a:r>
              <a:rPr lang="en-US" dirty="0"/>
              <a:t> </a:t>
            </a:r>
            <a:r>
              <a:rPr lang="en-US" dirty="0" err="1"/>
              <a:t>diberikan</a:t>
            </a:r>
            <a:r>
              <a:rPr lang="en-US" dirty="0"/>
              <a:t> dan </a:t>
            </a:r>
            <a:r>
              <a:rPr lang="en-US" dirty="0" err="1"/>
              <a:t>kita</a:t>
            </a:r>
            <a:r>
              <a:rPr lang="en-US" dirty="0"/>
              <a:t> </a:t>
            </a:r>
            <a:r>
              <a:rPr lang="en-US" dirty="0" err="1"/>
              <a:t>hanya</a:t>
            </a:r>
            <a:r>
              <a:rPr lang="en-US" dirty="0"/>
              <a:t> </a:t>
            </a:r>
            <a:r>
              <a:rPr lang="en-US" dirty="0" err="1"/>
              <a:t>perlu</a:t>
            </a:r>
            <a:r>
              <a:rPr lang="en-US" dirty="0"/>
              <a:t> </a:t>
            </a:r>
            <a:r>
              <a:rPr lang="en-US" dirty="0" err="1"/>
              <a:t>memastikan</a:t>
            </a:r>
            <a:r>
              <a:rPr lang="en-US" dirty="0"/>
              <a:t> foreign key.</a:t>
            </a:r>
          </a:p>
          <a:p>
            <a:r>
              <a:rPr lang="en-US" dirty="0" err="1"/>
              <a:t>Setelah</a:t>
            </a:r>
            <a:r>
              <a:rPr lang="en-US" dirty="0"/>
              <a:t> </a:t>
            </a:r>
            <a:r>
              <a:rPr lang="en-US" dirty="0" err="1"/>
              <a:t>itu</a:t>
            </a:r>
            <a:r>
              <a:rPr lang="en-US" dirty="0"/>
              <a:t> </a:t>
            </a:r>
            <a:r>
              <a:rPr lang="en-US" dirty="0" err="1"/>
              <a:t>kita</a:t>
            </a:r>
            <a:r>
              <a:rPr lang="en-US" dirty="0"/>
              <a:t> </a:t>
            </a:r>
            <a:r>
              <a:rPr lang="en-US" dirty="0" err="1"/>
              <a:t>dapat</a:t>
            </a:r>
            <a:r>
              <a:rPr lang="en-US" dirty="0"/>
              <a:t> </a:t>
            </a:r>
            <a:r>
              <a:rPr lang="en-US" dirty="0" err="1"/>
              <a:t>mengenerate</a:t>
            </a:r>
            <a:r>
              <a:rPr lang="en-US" dirty="0"/>
              <a:t> ERG </a:t>
            </a:r>
            <a:r>
              <a:rPr lang="en-US" dirty="0" err="1"/>
              <a:t>untuk</a:t>
            </a:r>
            <a:r>
              <a:rPr lang="en-US" dirty="0"/>
              <a:t> </a:t>
            </a:r>
            <a:r>
              <a:rPr lang="en-US" dirty="0" err="1"/>
              <a:t>menentukan</a:t>
            </a:r>
            <a:r>
              <a:rPr lang="en-US" dirty="0"/>
              <a:t> diagram table yang </a:t>
            </a:r>
            <a:r>
              <a:rPr lang="en-US" dirty="0" err="1"/>
              <a:t>tepat</a:t>
            </a:r>
            <a:r>
              <a:rPr lang="en-US" dirty="0"/>
              <a:t>. </a:t>
            </a:r>
            <a:r>
              <a:rPr lang="en-US" dirty="0" err="1"/>
              <a:t>Pembuatan</a:t>
            </a:r>
            <a:r>
              <a:rPr lang="en-US" dirty="0"/>
              <a:t> </a:t>
            </a:r>
            <a:r>
              <a:rPr lang="en-US" dirty="0" err="1"/>
              <a:t>zip_code</a:t>
            </a:r>
            <a:r>
              <a:rPr lang="en-US" dirty="0"/>
              <a:t> </a:t>
            </a:r>
            <a:r>
              <a:rPr lang="en-US" dirty="0" err="1"/>
              <a:t>mengalami</a:t>
            </a:r>
            <a:r>
              <a:rPr lang="en-US" dirty="0"/>
              <a:t> </a:t>
            </a:r>
            <a:r>
              <a:rPr lang="en-US" dirty="0" err="1"/>
              <a:t>masalah</a:t>
            </a:r>
            <a:r>
              <a:rPr lang="en-US" dirty="0"/>
              <a:t> </a:t>
            </a:r>
            <a:r>
              <a:rPr lang="en-US" dirty="0" err="1"/>
              <a:t>karena</a:t>
            </a:r>
            <a:r>
              <a:rPr lang="en-US" dirty="0"/>
              <a:t> </a:t>
            </a:r>
            <a:r>
              <a:rPr lang="en-US" dirty="0" err="1"/>
              <a:t>terdapat</a:t>
            </a:r>
            <a:r>
              <a:rPr lang="en-US" dirty="0"/>
              <a:t> value yang duplicated. </a:t>
            </a:r>
            <a:r>
              <a:rPr lang="en-US" dirty="0" err="1"/>
              <a:t>Maka</a:t>
            </a:r>
            <a:r>
              <a:rPr lang="en-US" dirty="0"/>
              <a:t> </a:t>
            </a:r>
            <a:r>
              <a:rPr lang="en-US" dirty="0" err="1"/>
              <a:t>dari</a:t>
            </a:r>
            <a:r>
              <a:rPr lang="en-US" dirty="0"/>
              <a:t> </a:t>
            </a:r>
            <a:r>
              <a:rPr lang="en-US" dirty="0" err="1"/>
              <a:t>itu</a:t>
            </a:r>
            <a:r>
              <a:rPr lang="en-US" dirty="0"/>
              <a:t>, </a:t>
            </a:r>
            <a:r>
              <a:rPr lang="en-US" dirty="0" err="1"/>
              <a:t>perlu</a:t>
            </a:r>
            <a:r>
              <a:rPr lang="en-US" dirty="0"/>
              <a:t> </a:t>
            </a:r>
            <a:r>
              <a:rPr lang="en-US" dirty="0" err="1"/>
              <a:t>ditambahkan</a:t>
            </a:r>
            <a:r>
              <a:rPr lang="en-US" dirty="0"/>
              <a:t> garis </a:t>
            </a:r>
            <a:r>
              <a:rPr lang="en-US" dirty="0" err="1"/>
              <a:t>baru</a:t>
            </a:r>
            <a:r>
              <a:rPr lang="en-US" dirty="0"/>
              <a:t> </a:t>
            </a:r>
            <a:r>
              <a:rPr lang="en-US" dirty="0" err="1"/>
              <a:t>untuk</a:t>
            </a:r>
            <a:r>
              <a:rPr lang="en-US" dirty="0"/>
              <a:t> </a:t>
            </a:r>
            <a:r>
              <a:rPr lang="en-US" dirty="0" err="1"/>
              <a:t>membuat</a:t>
            </a:r>
            <a:r>
              <a:rPr lang="en-US" dirty="0"/>
              <a:t> </a:t>
            </a:r>
            <a:r>
              <a:rPr lang="en-US" dirty="0" err="1"/>
              <a:t>relasi</a:t>
            </a:r>
            <a:r>
              <a:rPr lang="en-US" dirty="0"/>
              <a:t> </a:t>
            </a:r>
            <a:r>
              <a:rPr lang="en-US" dirty="0" err="1"/>
              <a:t>tersebut</a:t>
            </a:r>
            <a:r>
              <a:rPr lang="en-US" dirty="0"/>
              <a:t>. </a:t>
            </a:r>
            <a:endParaRPr lang="en-ID" dirty="0"/>
          </a:p>
        </p:txBody>
      </p:sp>
      <p:sp>
        <p:nvSpPr>
          <p:cNvPr id="4" name="Google Shape;113;p27">
            <a:extLst>
              <a:ext uri="{FF2B5EF4-FFF2-40B4-BE49-F238E27FC236}">
                <a16:creationId xmlns:a16="http://schemas.microsoft.com/office/drawing/2014/main" id="{58557198-3E5F-4BB9-A994-F323DDFE26C7}"/>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Preparation</a:t>
            </a:r>
            <a:endParaRPr b="1" dirty="0"/>
          </a:p>
        </p:txBody>
      </p:sp>
    </p:spTree>
    <p:extLst>
      <p:ext uri="{BB962C8B-B14F-4D97-AF65-F5344CB8AC3E}">
        <p14:creationId xmlns:p14="http://schemas.microsoft.com/office/powerpoint/2010/main" val="2722264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00" b="1" dirty="0">
                <a:solidFill>
                  <a:schemeClr val="lt1"/>
                </a:solidFill>
              </a:rPr>
              <a:t>Annual Customer Activity Growth Analysis</a:t>
            </a:r>
            <a:endParaRPr sz="3080" b="1" dirty="0">
              <a:solidFill>
                <a:schemeClr val="lt1"/>
              </a:solidFill>
            </a:endParaRPr>
          </a:p>
        </p:txBody>
      </p:sp>
    </p:spTree>
    <p:extLst>
      <p:ext uri="{BB962C8B-B14F-4D97-AF65-F5344CB8AC3E}">
        <p14:creationId xmlns:p14="http://schemas.microsoft.com/office/powerpoint/2010/main" val="15828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8387-5880-45C3-871E-7772CD8C4848}"/>
              </a:ext>
            </a:extLst>
          </p:cNvPr>
          <p:cNvSpPr>
            <a:spLocks noGrp="1"/>
          </p:cNvSpPr>
          <p:nvPr>
            <p:ph type="title"/>
          </p:nvPr>
        </p:nvSpPr>
        <p:spPr>
          <a:xfrm>
            <a:off x="311700" y="71645"/>
            <a:ext cx="8520600" cy="572700"/>
          </a:xfrm>
        </p:spPr>
        <p:txBody>
          <a:bodyPr>
            <a:normAutofit fontScale="90000"/>
          </a:bodyPr>
          <a:lstStyle/>
          <a:p>
            <a:r>
              <a:rPr lang="en" sz="2800" b="1" dirty="0">
                <a:solidFill>
                  <a:schemeClr val="lt1"/>
                </a:solidFill>
              </a:rPr>
              <a:t>Annual Customer Activity Growth Analysis</a:t>
            </a:r>
            <a:endParaRPr lang="en-ID" dirty="0"/>
          </a:p>
        </p:txBody>
      </p:sp>
      <p:sp>
        <p:nvSpPr>
          <p:cNvPr id="3" name="Text Placeholder 2">
            <a:extLst>
              <a:ext uri="{FF2B5EF4-FFF2-40B4-BE49-F238E27FC236}">
                <a16:creationId xmlns:a16="http://schemas.microsoft.com/office/drawing/2014/main" id="{FC17810B-6614-4C55-885B-DB6D8405A729}"/>
              </a:ext>
            </a:extLst>
          </p:cNvPr>
          <p:cNvSpPr>
            <a:spLocks noGrp="1"/>
          </p:cNvSpPr>
          <p:nvPr>
            <p:ph type="body" idx="1"/>
          </p:nvPr>
        </p:nvSpPr>
        <p:spPr/>
        <p:txBody>
          <a:bodyPr/>
          <a:lstStyle/>
          <a:p>
            <a:pPr marL="114300" indent="0">
              <a:buNone/>
            </a:pPr>
            <a:endParaRPr lang="en-ID" dirty="0"/>
          </a:p>
        </p:txBody>
      </p:sp>
      <p:pic>
        <p:nvPicPr>
          <p:cNvPr id="6" name="Picture 5">
            <a:extLst>
              <a:ext uri="{FF2B5EF4-FFF2-40B4-BE49-F238E27FC236}">
                <a16:creationId xmlns:a16="http://schemas.microsoft.com/office/drawing/2014/main" id="{0B588FF3-817F-4A57-8C2B-62A62C9162D0}"/>
              </a:ext>
            </a:extLst>
          </p:cNvPr>
          <p:cNvPicPr>
            <a:picLocks noChangeAspect="1"/>
          </p:cNvPicPr>
          <p:nvPr/>
        </p:nvPicPr>
        <p:blipFill rotWithShape="1">
          <a:blip r:embed="rId2"/>
          <a:srcRect l="28750" t="70370" r="27584" b="11172"/>
          <a:stretch/>
        </p:blipFill>
        <p:spPr>
          <a:xfrm>
            <a:off x="1767784" y="2193925"/>
            <a:ext cx="5608432" cy="1333500"/>
          </a:xfrm>
          <a:prstGeom prst="rect">
            <a:avLst/>
          </a:prstGeom>
        </p:spPr>
      </p:pic>
    </p:spTree>
    <p:extLst>
      <p:ext uri="{BB962C8B-B14F-4D97-AF65-F5344CB8AC3E}">
        <p14:creationId xmlns:p14="http://schemas.microsoft.com/office/powerpoint/2010/main" val="2098697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479B-00E6-4C53-A13A-C3C33CD9E605}"/>
              </a:ext>
            </a:extLst>
          </p:cNvPr>
          <p:cNvSpPr>
            <a:spLocks noGrp="1"/>
          </p:cNvSpPr>
          <p:nvPr>
            <p:ph type="title"/>
          </p:nvPr>
        </p:nvSpPr>
        <p:spPr>
          <a:xfrm>
            <a:off x="311700" y="102125"/>
            <a:ext cx="8520600" cy="572700"/>
          </a:xfrm>
        </p:spPr>
        <p:txBody>
          <a:bodyPr>
            <a:normAutofit fontScale="90000"/>
          </a:bodyPr>
          <a:lstStyle/>
          <a:p>
            <a:r>
              <a:rPr lang="en" sz="2800" b="1" dirty="0">
                <a:solidFill>
                  <a:schemeClr val="lt1"/>
                </a:solidFill>
              </a:rPr>
              <a:t>Annual Customer Activity Growth Analysis</a:t>
            </a:r>
            <a:endParaRPr lang="en-ID" dirty="0"/>
          </a:p>
        </p:txBody>
      </p:sp>
      <p:sp>
        <p:nvSpPr>
          <p:cNvPr id="3" name="Text Placeholder 2">
            <a:extLst>
              <a:ext uri="{FF2B5EF4-FFF2-40B4-BE49-F238E27FC236}">
                <a16:creationId xmlns:a16="http://schemas.microsoft.com/office/drawing/2014/main" id="{170617AC-8244-40E0-B909-4510D4F5B27C}"/>
              </a:ext>
            </a:extLst>
          </p:cNvPr>
          <p:cNvSpPr>
            <a:spLocks noGrp="1"/>
          </p:cNvSpPr>
          <p:nvPr>
            <p:ph type="body" idx="1"/>
          </p:nvPr>
        </p:nvSpPr>
        <p:spPr>
          <a:xfrm>
            <a:off x="5063778" y="1152475"/>
            <a:ext cx="3768522" cy="3416400"/>
          </a:xfrm>
        </p:spPr>
        <p:txBody>
          <a:bodyPr/>
          <a:lstStyle/>
          <a:p>
            <a:pPr marL="114300" indent="0">
              <a:buNone/>
            </a:pPr>
            <a:r>
              <a:rPr lang="en-US" dirty="0" err="1"/>
              <a:t>Analisis</a:t>
            </a:r>
            <a:r>
              <a:rPr lang="en-US" dirty="0"/>
              <a:t>:</a:t>
            </a:r>
          </a:p>
          <a:p>
            <a:pPr marL="114300" indent="0">
              <a:buNone/>
            </a:pPr>
            <a:r>
              <a:rPr lang="en-US" dirty="0" err="1"/>
              <a:t>Tahun</a:t>
            </a:r>
            <a:r>
              <a:rPr lang="en-US" dirty="0"/>
              <a:t> 2016 </a:t>
            </a:r>
            <a:r>
              <a:rPr lang="en-US" dirty="0" err="1"/>
              <a:t>dapat</a:t>
            </a:r>
            <a:r>
              <a:rPr lang="en-US" dirty="0"/>
              <a:t> </a:t>
            </a:r>
            <a:r>
              <a:rPr lang="en-US" dirty="0" err="1"/>
              <a:t>kita</a:t>
            </a:r>
            <a:r>
              <a:rPr lang="en-US" dirty="0"/>
              <a:t> </a:t>
            </a:r>
            <a:r>
              <a:rPr lang="en-US" dirty="0" err="1"/>
              <a:t>abaikan</a:t>
            </a:r>
            <a:r>
              <a:rPr lang="en-US" dirty="0"/>
              <a:t> </a:t>
            </a:r>
            <a:r>
              <a:rPr lang="en-US" dirty="0" err="1"/>
              <a:t>karena</a:t>
            </a:r>
            <a:r>
              <a:rPr lang="en-US" dirty="0"/>
              <a:t> data </a:t>
            </a:r>
            <a:r>
              <a:rPr lang="en-US" dirty="0" err="1"/>
              <a:t>dimulai</a:t>
            </a:r>
            <a:r>
              <a:rPr lang="en-US" dirty="0"/>
              <a:t> pada </a:t>
            </a:r>
            <a:r>
              <a:rPr lang="en-US" dirty="0" err="1"/>
              <a:t>bulan</a:t>
            </a:r>
            <a:r>
              <a:rPr lang="en-US" dirty="0"/>
              <a:t> September 2016. Average Mau dan Total Customers </a:t>
            </a:r>
            <a:r>
              <a:rPr lang="en-US" dirty="0" err="1"/>
              <a:t>mengalami</a:t>
            </a:r>
            <a:r>
              <a:rPr lang="en-US" dirty="0"/>
              <a:t> </a:t>
            </a:r>
            <a:r>
              <a:rPr lang="en-US" dirty="0" err="1"/>
              <a:t>peningkatan</a:t>
            </a:r>
            <a:r>
              <a:rPr lang="en-US" dirty="0"/>
              <a:t> yang </a:t>
            </a:r>
            <a:r>
              <a:rPr lang="en-US" dirty="0" err="1"/>
              <a:t>cukup</a:t>
            </a:r>
            <a:r>
              <a:rPr lang="en-US" dirty="0"/>
              <a:t> </a:t>
            </a:r>
            <a:r>
              <a:rPr lang="en-US" dirty="0" err="1"/>
              <a:t>signifikan</a:t>
            </a:r>
            <a:endParaRPr lang="en-ID" dirty="0"/>
          </a:p>
        </p:txBody>
      </p:sp>
      <p:graphicFrame>
        <p:nvGraphicFramePr>
          <p:cNvPr id="6" name="Chart 5">
            <a:extLst>
              <a:ext uri="{FF2B5EF4-FFF2-40B4-BE49-F238E27FC236}">
                <a16:creationId xmlns:a16="http://schemas.microsoft.com/office/drawing/2014/main" id="{4410AD17-959C-48C1-B4ED-FFBD72542752}"/>
              </a:ext>
            </a:extLst>
          </p:cNvPr>
          <p:cNvGraphicFramePr/>
          <p:nvPr/>
        </p:nvGraphicFramePr>
        <p:xfrm>
          <a:off x="586548" y="1384994"/>
          <a:ext cx="4231341" cy="30717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0617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479B-00E6-4C53-A13A-C3C33CD9E605}"/>
              </a:ext>
            </a:extLst>
          </p:cNvPr>
          <p:cNvSpPr>
            <a:spLocks noGrp="1"/>
          </p:cNvSpPr>
          <p:nvPr>
            <p:ph type="title"/>
          </p:nvPr>
        </p:nvSpPr>
        <p:spPr>
          <a:xfrm>
            <a:off x="311700" y="102125"/>
            <a:ext cx="8520600" cy="572700"/>
          </a:xfrm>
        </p:spPr>
        <p:txBody>
          <a:bodyPr>
            <a:normAutofit fontScale="90000"/>
          </a:bodyPr>
          <a:lstStyle/>
          <a:p>
            <a:r>
              <a:rPr lang="en" sz="2800" b="1" dirty="0">
                <a:solidFill>
                  <a:schemeClr val="lt1"/>
                </a:solidFill>
              </a:rPr>
              <a:t>Annual Customer Activity Growth Analysis</a:t>
            </a:r>
            <a:endParaRPr lang="en-ID" dirty="0"/>
          </a:p>
        </p:txBody>
      </p:sp>
      <p:sp>
        <p:nvSpPr>
          <p:cNvPr id="3" name="Text Placeholder 2">
            <a:extLst>
              <a:ext uri="{FF2B5EF4-FFF2-40B4-BE49-F238E27FC236}">
                <a16:creationId xmlns:a16="http://schemas.microsoft.com/office/drawing/2014/main" id="{170617AC-8244-40E0-B909-4510D4F5B27C}"/>
              </a:ext>
            </a:extLst>
          </p:cNvPr>
          <p:cNvSpPr>
            <a:spLocks noGrp="1"/>
          </p:cNvSpPr>
          <p:nvPr>
            <p:ph type="body" idx="1"/>
          </p:nvPr>
        </p:nvSpPr>
        <p:spPr>
          <a:xfrm>
            <a:off x="4218534" y="1152475"/>
            <a:ext cx="4613766" cy="3416400"/>
          </a:xfrm>
        </p:spPr>
        <p:txBody>
          <a:bodyPr/>
          <a:lstStyle/>
          <a:p>
            <a:pPr marL="114300" indent="0">
              <a:buNone/>
            </a:pPr>
            <a:r>
              <a:rPr lang="en-US" dirty="0" err="1"/>
              <a:t>Analisis</a:t>
            </a:r>
            <a:r>
              <a:rPr lang="en-US" dirty="0"/>
              <a:t>:</a:t>
            </a:r>
          </a:p>
          <a:p>
            <a:pPr marL="114300" indent="0">
              <a:buNone/>
            </a:pPr>
            <a:r>
              <a:rPr lang="en-US" dirty="0"/>
              <a:t>Pada </a:t>
            </a:r>
            <a:r>
              <a:rPr lang="en-US" dirty="0" err="1"/>
              <a:t>analisis</a:t>
            </a:r>
            <a:r>
              <a:rPr lang="en-US" dirty="0"/>
              <a:t> </a:t>
            </a:r>
            <a:r>
              <a:rPr lang="en-US" dirty="0" err="1"/>
              <a:t>ini</a:t>
            </a:r>
            <a:r>
              <a:rPr lang="en-US" dirty="0"/>
              <a:t>, </a:t>
            </a:r>
            <a:r>
              <a:rPr lang="en-US" dirty="0" err="1"/>
              <a:t>tahun</a:t>
            </a:r>
            <a:r>
              <a:rPr lang="en-US" dirty="0"/>
              <a:t> 2016 </a:t>
            </a:r>
            <a:r>
              <a:rPr lang="en-US" dirty="0" err="1"/>
              <a:t>tidak</a:t>
            </a:r>
            <a:r>
              <a:rPr lang="en-US" dirty="0"/>
              <a:t> </a:t>
            </a:r>
            <a:r>
              <a:rPr lang="en-US" dirty="0" err="1"/>
              <a:t>diikutsertakan</a:t>
            </a:r>
            <a:r>
              <a:rPr lang="en-US" dirty="0"/>
              <a:t> </a:t>
            </a:r>
            <a:r>
              <a:rPr lang="en-US" dirty="0" err="1"/>
              <a:t>karena</a:t>
            </a:r>
            <a:r>
              <a:rPr lang="en-US" dirty="0"/>
              <a:t> data </a:t>
            </a:r>
            <a:r>
              <a:rPr lang="en-US" dirty="0" err="1"/>
              <a:t>dimulai</a:t>
            </a:r>
            <a:r>
              <a:rPr lang="en-US" dirty="0"/>
              <a:t> pada </a:t>
            </a:r>
            <a:r>
              <a:rPr lang="en-US" dirty="0" err="1"/>
              <a:t>Setember</a:t>
            </a:r>
            <a:r>
              <a:rPr lang="en-US" dirty="0"/>
              <a:t> 2016. Pada </a:t>
            </a:r>
            <a:r>
              <a:rPr lang="en-US" dirty="0" err="1"/>
              <a:t>tahun</a:t>
            </a:r>
            <a:r>
              <a:rPr lang="en-US" dirty="0"/>
              <a:t> 2017, </a:t>
            </a:r>
            <a:r>
              <a:rPr lang="en-US" dirty="0" err="1"/>
              <a:t>terjadi</a:t>
            </a:r>
            <a:r>
              <a:rPr lang="en-US" dirty="0"/>
              <a:t> </a:t>
            </a:r>
            <a:r>
              <a:rPr lang="en-US" dirty="0" err="1"/>
              <a:t>penurunan</a:t>
            </a:r>
            <a:r>
              <a:rPr lang="en-US" dirty="0"/>
              <a:t> yang </a:t>
            </a:r>
            <a:r>
              <a:rPr lang="en-US" dirty="0" err="1"/>
              <a:t>cukup</a:t>
            </a:r>
            <a:r>
              <a:rPr lang="en-US" dirty="0"/>
              <a:t> </a:t>
            </a:r>
            <a:r>
              <a:rPr lang="en-US" dirty="0" err="1"/>
              <a:t>signifikan</a:t>
            </a:r>
            <a:r>
              <a:rPr lang="en-US" dirty="0"/>
              <a:t> </a:t>
            </a:r>
            <a:r>
              <a:rPr lang="en-US" dirty="0" err="1"/>
              <a:t>terhadap</a:t>
            </a:r>
            <a:r>
              <a:rPr lang="en-US" dirty="0"/>
              <a:t> </a:t>
            </a:r>
            <a:r>
              <a:rPr lang="en-US" dirty="0" err="1"/>
              <a:t>pelanggan</a:t>
            </a:r>
            <a:r>
              <a:rPr lang="en-US" dirty="0"/>
              <a:t> </a:t>
            </a:r>
            <a:r>
              <a:rPr lang="en-US" dirty="0" err="1"/>
              <a:t>baru</a:t>
            </a:r>
            <a:r>
              <a:rPr lang="en-US" dirty="0"/>
              <a:t>.</a:t>
            </a:r>
            <a:endParaRPr lang="en-ID" dirty="0"/>
          </a:p>
        </p:txBody>
      </p:sp>
      <p:graphicFrame>
        <p:nvGraphicFramePr>
          <p:cNvPr id="6" name="Chart 5">
            <a:extLst>
              <a:ext uri="{FF2B5EF4-FFF2-40B4-BE49-F238E27FC236}">
                <a16:creationId xmlns:a16="http://schemas.microsoft.com/office/drawing/2014/main" id="{93C0039D-8EB7-4AEF-876A-395CAE189A56}"/>
              </a:ext>
            </a:extLst>
          </p:cNvPr>
          <p:cNvGraphicFramePr/>
          <p:nvPr/>
        </p:nvGraphicFramePr>
        <p:xfrm>
          <a:off x="993801" y="1676987"/>
          <a:ext cx="2763691" cy="27643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685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00" b="1" dirty="0">
                <a:solidFill>
                  <a:schemeClr val="lt1"/>
                </a:solidFill>
              </a:rPr>
              <a:t>Annual Product Category Quality Analysis</a:t>
            </a:r>
            <a:endParaRPr sz="3080" b="1" dirty="0">
              <a:solidFill>
                <a:schemeClr val="lt1"/>
              </a:solidFill>
            </a:endParaRPr>
          </a:p>
        </p:txBody>
      </p:sp>
    </p:spTree>
    <p:extLst>
      <p:ext uri="{BB962C8B-B14F-4D97-AF65-F5344CB8AC3E}">
        <p14:creationId xmlns:p14="http://schemas.microsoft.com/office/powerpoint/2010/main" val="30632964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678</Words>
  <Application>Microsoft Office PowerPoint</Application>
  <PresentationFormat>On-screen Show (16:9)</PresentationFormat>
  <Paragraphs>59</Paragraphs>
  <Slides>16</Slides>
  <Notes>11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16</vt:i4>
      </vt:variant>
    </vt:vector>
  </HeadingPairs>
  <TitlesOfParts>
    <vt:vector size="20" baseType="lpstr">
      <vt:lpstr>Dosis</vt:lpstr>
      <vt:lpstr>Arial</vt:lpstr>
      <vt:lpstr>Simple Light</vt:lpstr>
      <vt:lpstr>Simple Light</vt:lpstr>
      <vt:lpstr>Analyzing eCommerce Business Performance with SQL</vt:lpstr>
      <vt:lpstr>Overview</vt:lpstr>
      <vt:lpstr>PowerPoint Presentation</vt:lpstr>
      <vt:lpstr>Data Preparation</vt:lpstr>
      <vt:lpstr>Annual Customer Activity Growth Analysis</vt:lpstr>
      <vt:lpstr>Annual Customer Activity Growth Analysis</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Annual Product Category Quality Analysis</vt:lpstr>
      <vt:lpstr>Analysis of Annual Payment Type Usage</vt:lpstr>
      <vt:lpstr>Analysis of Annual Payment Type Usage </vt:lpstr>
      <vt:lpstr>Analysis of Annual Payment Type Usage </vt:lpstr>
      <vt:lpstr>Analysis of Annual Payment Type Usage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Dharma Setiawan</cp:lastModifiedBy>
  <cp:revision>3</cp:revision>
  <dcterms:modified xsi:type="dcterms:W3CDTF">2022-04-07T19:35:22Z</dcterms:modified>
</cp:coreProperties>
</file>